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ungee" charset="1" panose="00000000000000000000"/>
      <p:regular r:id="rId19"/>
    </p:embeddedFont>
    <p:embeddedFont>
      <p:font typeface="Arimo" charset="1" panose="020B0604020202020204"/>
      <p:regular r:id="rId20"/>
    </p:embeddedFont>
    <p:embeddedFont>
      <p:font typeface="Arimo Bold" charset="1" panose="020B0704020202020204"/>
      <p:regular r:id="rId21"/>
    </p:embeddedFont>
    <p:embeddedFont>
      <p:font typeface="Anton" charset="1" panose="00000500000000000000"/>
      <p:regular r:id="rId22"/>
    </p:embeddedFont>
    <p:embeddedFont>
      <p:font typeface="Montserrat Medium" charset="1" panose="00000600000000000000"/>
      <p:regular r:id="rId23"/>
    </p:embeddedFont>
    <p:embeddedFont>
      <p:font typeface="Montserrat"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8" Type="http://schemas.openxmlformats.org/officeDocument/2006/relationships/slide" Target="slides/slide3.xml"/><Relationship Id="rId26" Type="http://schemas.openxmlformats.org/officeDocument/2006/relationships/customXml" Target="../customXml/item2.xml"/><Relationship Id="rId21" Type="http://schemas.openxmlformats.org/officeDocument/2006/relationships/font" Target="fonts/font21.fntdata"/><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7" Type="http://schemas.openxmlformats.org/officeDocument/2006/relationships/slide" Target="slides/slide2.xml"/><Relationship Id="rId25" Type="http://schemas.openxmlformats.org/officeDocument/2006/relationships/customXml" Target="../customXml/item1.xml"/><Relationship Id="rId16" Type="http://schemas.openxmlformats.org/officeDocument/2006/relationships/slide" Target="slides/slide11.xml"/><Relationship Id="rId2" Type="http://schemas.openxmlformats.org/officeDocument/2006/relationships/presProps" Target="presProps.xml"/><Relationship Id="rId20" Type="http://schemas.openxmlformats.org/officeDocument/2006/relationships/font" Target="fonts/font20.fntdata"/><Relationship Id="rId1" Type="http://schemas.openxmlformats.org/officeDocument/2006/relationships/slideMaster" Target="slideMasters/slideMaster1.xml"/><Relationship Id="rId11" Type="http://schemas.openxmlformats.org/officeDocument/2006/relationships/slide" Target="slides/slide6.xml"/><Relationship Id="rId24" Type="http://schemas.openxmlformats.org/officeDocument/2006/relationships/font" Target="fonts/font24.fntdata"/><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font" Target="fonts/font23.fntdata"/><Relationship Id="rId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19.fntdata"/><Relationship Id="rId14" Type="http://schemas.openxmlformats.org/officeDocument/2006/relationships/slide" Target="slides/slide9.xml"/><Relationship Id="rId22" Type="http://schemas.openxmlformats.org/officeDocument/2006/relationships/font" Target="fonts/font22.fntdata"/><Relationship Id="rId4" Type="http://schemas.openxmlformats.org/officeDocument/2006/relationships/theme" Target="theme/theme1.xml"/><Relationship Id="rId9" Type="http://schemas.openxmlformats.org/officeDocument/2006/relationships/slide" Target="slides/slide4.xml"/><Relationship Id="rId27" Type="http://schemas.openxmlformats.org/officeDocument/2006/relationships/customXml" Target="../customXml/item3.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3.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964716" y="1680646"/>
            <a:ext cx="10164668" cy="4577982"/>
          </a:xfrm>
          <a:prstGeom prst="rect">
            <a:avLst/>
          </a:prstGeom>
        </p:spPr>
        <p:txBody>
          <a:bodyPr anchor="t" rtlCol="false" tIns="0" lIns="0" bIns="0" rIns="0">
            <a:spAutoFit/>
          </a:bodyPr>
          <a:lstStyle/>
          <a:p>
            <a:pPr algn="ctr">
              <a:lnSpc>
                <a:spcPts val="7039"/>
              </a:lnSpc>
            </a:pPr>
            <a:r>
              <a:rPr lang="en-US" sz="7999" spc="-503">
                <a:solidFill>
                  <a:srgbClr val="1C0140"/>
                </a:solidFill>
                <a:latin typeface="Bungee"/>
                <a:ea typeface="Bungee"/>
                <a:cs typeface="Bungee"/>
                <a:sym typeface="Bungee"/>
              </a:rPr>
              <a:t>Các Loại Dữ liệu :</a:t>
            </a:r>
          </a:p>
          <a:p>
            <a:pPr algn="ctr">
              <a:lnSpc>
                <a:spcPts val="7039"/>
              </a:lnSpc>
            </a:pPr>
          </a:p>
          <a:p>
            <a:pPr algn="ctr">
              <a:lnSpc>
                <a:spcPts val="7039"/>
              </a:lnSpc>
            </a:pPr>
            <a:r>
              <a:rPr lang="en-US" sz="7999" spc="-503">
                <a:solidFill>
                  <a:srgbClr val="1C0140"/>
                </a:solidFill>
                <a:latin typeface="Bungee"/>
                <a:ea typeface="Bungee"/>
                <a:cs typeface="Bungee"/>
                <a:sym typeface="Bungee"/>
              </a:rPr>
              <a:t> Khái niệm và ứng dụng</a:t>
            </a:r>
          </a:p>
          <a:p>
            <a:pPr algn="ctr">
              <a:lnSpc>
                <a:spcPts val="6423"/>
              </a:lnSpc>
            </a:pPr>
          </a:p>
        </p:txBody>
      </p:sp>
      <p:sp>
        <p:nvSpPr>
          <p:cNvPr name="TextBox 4" id="4"/>
          <p:cNvSpPr txBox="true"/>
          <p:nvPr/>
        </p:nvSpPr>
        <p:spPr>
          <a:xfrm rot="0">
            <a:off x="8411183" y="6466631"/>
            <a:ext cx="3629238" cy="390044"/>
          </a:xfrm>
          <a:prstGeom prst="rect">
            <a:avLst/>
          </a:prstGeom>
        </p:spPr>
        <p:txBody>
          <a:bodyPr anchor="t" rtlCol="false" tIns="0" lIns="0" bIns="0" rIns="0">
            <a:spAutoFit/>
          </a:bodyPr>
          <a:lstStyle/>
          <a:p>
            <a:pPr algn="l">
              <a:lnSpc>
                <a:spcPts val="2463"/>
              </a:lnSpc>
            </a:pPr>
            <a:r>
              <a:rPr lang="en-US" sz="2799" spc="81">
                <a:solidFill>
                  <a:srgbClr val="1C0140"/>
                </a:solidFill>
                <a:latin typeface="Bungee"/>
                <a:ea typeface="Bungee"/>
                <a:cs typeface="Bungee"/>
                <a:sym typeface="Bungee"/>
              </a:rPr>
              <a:t>LIÊN NHÓM 6-7 </a:t>
            </a:r>
          </a:p>
        </p:txBody>
      </p:sp>
      <p:sp>
        <p:nvSpPr>
          <p:cNvPr name="TextBox 5" id="5"/>
          <p:cNvSpPr txBox="true"/>
          <p:nvPr/>
        </p:nvSpPr>
        <p:spPr>
          <a:xfrm rot="0">
            <a:off x="8411183" y="5868584"/>
            <a:ext cx="4788267" cy="390044"/>
          </a:xfrm>
          <a:prstGeom prst="rect">
            <a:avLst/>
          </a:prstGeom>
        </p:spPr>
        <p:txBody>
          <a:bodyPr anchor="t" rtlCol="false" tIns="0" lIns="0" bIns="0" rIns="0">
            <a:spAutoFit/>
          </a:bodyPr>
          <a:lstStyle/>
          <a:p>
            <a:pPr algn="l">
              <a:lnSpc>
                <a:spcPts val="2463"/>
              </a:lnSpc>
            </a:pPr>
            <a:r>
              <a:rPr lang="en-US" sz="2799" spc="81">
                <a:solidFill>
                  <a:srgbClr val="1C0140"/>
                </a:solidFill>
                <a:latin typeface="Bungee"/>
                <a:ea typeface="Bungee"/>
                <a:cs typeface="Bungee"/>
                <a:sym typeface="Bungee"/>
              </a:rPr>
              <a:t>GV: Nguyễn Quốc Tuấn</a:t>
            </a:r>
          </a:p>
        </p:txBody>
      </p:sp>
      <p:sp>
        <p:nvSpPr>
          <p:cNvPr name="TextBox 6" id="6"/>
          <p:cNvSpPr txBox="true"/>
          <p:nvPr/>
        </p:nvSpPr>
        <p:spPr>
          <a:xfrm rot="0">
            <a:off x="8411183" y="7066225"/>
            <a:ext cx="3629238" cy="390044"/>
          </a:xfrm>
          <a:prstGeom prst="rect">
            <a:avLst/>
          </a:prstGeom>
        </p:spPr>
        <p:txBody>
          <a:bodyPr anchor="t" rtlCol="false" tIns="0" lIns="0" bIns="0" rIns="0">
            <a:spAutoFit/>
          </a:bodyPr>
          <a:lstStyle/>
          <a:p>
            <a:pPr algn="l">
              <a:lnSpc>
                <a:spcPts val="2463"/>
              </a:lnSpc>
            </a:pPr>
            <a:r>
              <a:rPr lang="en-US" sz="2799" spc="81">
                <a:solidFill>
                  <a:srgbClr val="1C0140"/>
                </a:solidFill>
                <a:latin typeface="Bungee"/>
                <a:ea typeface="Bungee"/>
                <a:cs typeface="Bungee"/>
                <a:sym typeface="Bungee"/>
              </a:rPr>
              <a:t>LỚP: N01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C49D"/>
        </a:solidFill>
      </p:bgPr>
    </p:bg>
    <p:spTree>
      <p:nvGrpSpPr>
        <p:cNvPr id="1" name=""/>
        <p:cNvGrpSpPr/>
        <p:nvPr/>
      </p:nvGrpSpPr>
      <p:grpSpPr>
        <a:xfrm>
          <a:off x="0" y="0"/>
          <a:ext cx="0" cy="0"/>
          <a:chOff x="0" y="0"/>
          <a:chExt cx="0" cy="0"/>
        </a:xfrm>
      </p:grpSpPr>
      <p:sp>
        <p:nvSpPr>
          <p:cNvPr name="Freeform 2" id="2"/>
          <p:cNvSpPr/>
          <p:nvPr/>
        </p:nvSpPr>
        <p:spPr>
          <a:xfrm flipH="false" flipV="false" rot="0">
            <a:off x="17441624" y="2213100"/>
            <a:ext cx="312434" cy="2643675"/>
          </a:xfrm>
          <a:custGeom>
            <a:avLst/>
            <a:gdLst/>
            <a:ahLst/>
            <a:cxnLst/>
            <a:rect r="r" b="b" t="t" l="l"/>
            <a:pathLst>
              <a:path h="2643675" w="312434">
                <a:moveTo>
                  <a:pt x="0" y="0"/>
                </a:moveTo>
                <a:lnTo>
                  <a:pt x="312435" y="0"/>
                </a:lnTo>
                <a:lnTo>
                  <a:pt x="312435" y="2643676"/>
                </a:lnTo>
                <a:lnTo>
                  <a:pt x="0" y="2643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3683" y="2213100"/>
            <a:ext cx="421674" cy="1610559"/>
          </a:xfrm>
          <a:custGeom>
            <a:avLst/>
            <a:gdLst/>
            <a:ahLst/>
            <a:cxnLst/>
            <a:rect r="r" b="b" t="t" l="l"/>
            <a:pathLst>
              <a:path h="1610559" w="421674">
                <a:moveTo>
                  <a:pt x="0" y="0"/>
                </a:moveTo>
                <a:lnTo>
                  <a:pt x="421673" y="0"/>
                </a:lnTo>
                <a:lnTo>
                  <a:pt x="421673" y="1610560"/>
                </a:lnTo>
                <a:lnTo>
                  <a:pt x="0" y="1610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64247" y="4856776"/>
            <a:ext cx="406779" cy="1553669"/>
          </a:xfrm>
          <a:custGeom>
            <a:avLst/>
            <a:gdLst/>
            <a:ahLst/>
            <a:cxnLst/>
            <a:rect r="r" b="b" t="t" l="l"/>
            <a:pathLst>
              <a:path h="1553669" w="406779">
                <a:moveTo>
                  <a:pt x="0" y="0"/>
                </a:moveTo>
                <a:lnTo>
                  <a:pt x="406779" y="0"/>
                </a:lnTo>
                <a:lnTo>
                  <a:pt x="406779" y="1553668"/>
                </a:lnTo>
                <a:lnTo>
                  <a:pt x="0" y="1553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203683" y="455295"/>
            <a:ext cx="11755526" cy="573405"/>
          </a:xfrm>
          <a:prstGeom prst="rect">
            <a:avLst/>
          </a:prstGeom>
        </p:spPr>
        <p:txBody>
          <a:bodyPr anchor="t" rtlCol="false" tIns="0" lIns="0" bIns="0" rIns="0">
            <a:spAutoFit/>
          </a:bodyPr>
          <a:lstStyle/>
          <a:p>
            <a:pPr algn="ctr">
              <a:lnSpc>
                <a:spcPts val="4200"/>
              </a:lnSpc>
              <a:spcBef>
                <a:spcPct val="0"/>
              </a:spcBef>
            </a:pPr>
            <a:r>
              <a:rPr lang="en-US" sz="4200">
                <a:solidFill>
                  <a:srgbClr val="5555AB"/>
                </a:solidFill>
                <a:latin typeface="Anton"/>
                <a:ea typeface="Anton"/>
                <a:cs typeface="Anton"/>
                <a:sym typeface="Anton"/>
              </a:rPr>
              <a:t>2.1.4 THUỘC TÍNH SỐ (NUMERIC ATTRIBUTES)</a:t>
            </a:r>
          </a:p>
        </p:txBody>
      </p:sp>
      <p:sp>
        <p:nvSpPr>
          <p:cNvPr name="TextBox 6" id="6"/>
          <p:cNvSpPr txBox="true"/>
          <p:nvPr/>
        </p:nvSpPr>
        <p:spPr>
          <a:xfrm rot="0">
            <a:off x="1677305" y="2545031"/>
            <a:ext cx="4354787" cy="462380"/>
          </a:xfrm>
          <a:prstGeom prst="rect">
            <a:avLst/>
          </a:prstGeom>
        </p:spPr>
        <p:txBody>
          <a:bodyPr anchor="t" rtlCol="false" tIns="0" lIns="0" bIns="0" rIns="0">
            <a:spAutoFit/>
          </a:bodyPr>
          <a:lstStyle/>
          <a:p>
            <a:pPr algn="l">
              <a:lnSpc>
                <a:spcPts val="3408"/>
              </a:lnSpc>
              <a:spcBef>
                <a:spcPct val="0"/>
              </a:spcBef>
            </a:pPr>
            <a:r>
              <a:rPr lang="en-US" sz="3408">
                <a:solidFill>
                  <a:srgbClr val="5555AB"/>
                </a:solidFill>
                <a:latin typeface="Anton"/>
                <a:ea typeface="Anton"/>
                <a:cs typeface="Anton"/>
                <a:sym typeface="Anton"/>
              </a:rPr>
              <a:t>KHÁI NIỆM: </a:t>
            </a:r>
          </a:p>
        </p:txBody>
      </p:sp>
      <p:sp>
        <p:nvSpPr>
          <p:cNvPr name="TextBox 7" id="7"/>
          <p:cNvSpPr txBox="true"/>
          <p:nvPr/>
        </p:nvSpPr>
        <p:spPr>
          <a:xfrm rot="0">
            <a:off x="6071026" y="5804929"/>
            <a:ext cx="7391096" cy="1737843"/>
          </a:xfrm>
          <a:prstGeom prst="rect">
            <a:avLst/>
          </a:prstGeom>
        </p:spPr>
        <p:txBody>
          <a:bodyPr anchor="t" rtlCol="false" tIns="0" lIns="0" bIns="0" rIns="0">
            <a:spAutoFit/>
          </a:bodyPr>
          <a:lstStyle/>
          <a:p>
            <a:pPr algn="l" marL="625700" indent="-312850" lvl="1">
              <a:lnSpc>
                <a:spcPts val="3448"/>
              </a:lnSpc>
              <a:buFont typeface="Arial"/>
              <a:buChar char="•"/>
            </a:pPr>
            <a:r>
              <a:rPr lang="en-US" b="true" sz="2898">
                <a:solidFill>
                  <a:srgbClr val="484FA2"/>
                </a:solidFill>
                <a:latin typeface="Montserrat Medium"/>
                <a:ea typeface="Montserrat Medium"/>
                <a:cs typeface="Montserrat Medium"/>
                <a:sym typeface="Montserrat Medium"/>
              </a:rPr>
              <a:t>Thuộc tính Thang khoảng (Interval-scaled)</a:t>
            </a:r>
          </a:p>
          <a:p>
            <a:pPr algn="l" marL="625700" indent="-312850" lvl="1">
              <a:lnSpc>
                <a:spcPts val="3448"/>
              </a:lnSpc>
              <a:buFont typeface="Arial"/>
              <a:buChar char="•"/>
            </a:pPr>
            <a:r>
              <a:rPr lang="en-US" b="true" sz="2898">
                <a:solidFill>
                  <a:srgbClr val="484FA2"/>
                </a:solidFill>
                <a:latin typeface="Montserrat Medium"/>
                <a:ea typeface="Montserrat Medium"/>
                <a:cs typeface="Montserrat Medium"/>
                <a:sym typeface="Montserrat Medium"/>
              </a:rPr>
              <a:t>Thuộc tinh </a:t>
            </a:r>
            <a:r>
              <a:rPr lang="en-US" b="true" sz="2898">
                <a:solidFill>
                  <a:srgbClr val="484FA2"/>
                </a:solidFill>
                <a:latin typeface="Montserrat Medium"/>
                <a:ea typeface="Montserrat Medium"/>
                <a:cs typeface="Montserrat Medium"/>
                <a:sym typeface="Montserrat Medium"/>
              </a:rPr>
              <a:t>Thang tỉ lệ (Ratio-scaled)</a:t>
            </a:r>
          </a:p>
          <a:p>
            <a:pPr algn="l">
              <a:lnSpc>
                <a:spcPts val="3448"/>
              </a:lnSpc>
            </a:pPr>
          </a:p>
        </p:txBody>
      </p:sp>
      <p:sp>
        <p:nvSpPr>
          <p:cNvPr name="TextBox 8" id="8"/>
          <p:cNvSpPr txBox="true"/>
          <p:nvPr/>
        </p:nvSpPr>
        <p:spPr>
          <a:xfrm rot="0">
            <a:off x="6198163" y="5190087"/>
            <a:ext cx="4414967" cy="462380"/>
          </a:xfrm>
          <a:prstGeom prst="rect">
            <a:avLst/>
          </a:prstGeom>
        </p:spPr>
        <p:txBody>
          <a:bodyPr anchor="t" rtlCol="false" tIns="0" lIns="0" bIns="0" rIns="0">
            <a:spAutoFit/>
          </a:bodyPr>
          <a:lstStyle/>
          <a:p>
            <a:pPr algn="l">
              <a:lnSpc>
                <a:spcPts val="3408"/>
              </a:lnSpc>
              <a:spcBef>
                <a:spcPct val="0"/>
              </a:spcBef>
            </a:pPr>
            <a:r>
              <a:rPr lang="en-US" sz="3408">
                <a:solidFill>
                  <a:srgbClr val="5555AB"/>
                </a:solidFill>
                <a:latin typeface="Anton"/>
                <a:ea typeface="Anton"/>
                <a:cs typeface="Anton"/>
                <a:sym typeface="Anton"/>
              </a:rPr>
              <a:t>PHÂN LOẠI :</a:t>
            </a:r>
          </a:p>
        </p:txBody>
      </p:sp>
      <p:sp>
        <p:nvSpPr>
          <p:cNvPr name="TextBox 9" id="9"/>
          <p:cNvSpPr txBox="true"/>
          <p:nvPr/>
        </p:nvSpPr>
        <p:spPr>
          <a:xfrm rot="0">
            <a:off x="1625356" y="3615224"/>
            <a:ext cx="7391096" cy="865999"/>
          </a:xfrm>
          <a:prstGeom prst="rect">
            <a:avLst/>
          </a:prstGeom>
        </p:spPr>
        <p:txBody>
          <a:bodyPr anchor="t" rtlCol="false" tIns="0" lIns="0" bIns="0" rIns="0">
            <a:spAutoFit/>
          </a:bodyPr>
          <a:lstStyle/>
          <a:p>
            <a:pPr algn="l">
              <a:lnSpc>
                <a:spcPts val="3448"/>
              </a:lnSpc>
            </a:pPr>
            <a:r>
              <a:rPr lang="en-US" sz="2898" b="true">
                <a:solidFill>
                  <a:srgbClr val="484FA2"/>
                </a:solidFill>
                <a:latin typeface="Montserrat Medium"/>
                <a:ea typeface="Montserrat Medium"/>
                <a:cs typeface="Montserrat Medium"/>
                <a:sym typeface="Montserrat Medium"/>
              </a:rPr>
              <a:t>Thuộc tính định lượng → đo được bằng số nguyên/số thực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AC49D"/>
        </a:solidFill>
      </p:bgPr>
    </p:bg>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9312" y="8809564"/>
            <a:ext cx="2541169" cy="2476071"/>
          </a:xfrm>
          <a:custGeom>
            <a:avLst/>
            <a:gdLst/>
            <a:ahLst/>
            <a:cxnLst/>
            <a:rect r="r" b="b" t="t" l="l"/>
            <a:pathLst>
              <a:path h="2476071" w="2541169">
                <a:moveTo>
                  <a:pt x="0" y="0"/>
                </a:moveTo>
                <a:lnTo>
                  <a:pt x="2541169" y="0"/>
                </a:lnTo>
                <a:lnTo>
                  <a:pt x="2541169"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04080" y="1700435"/>
            <a:ext cx="53960" cy="6886129"/>
          </a:xfrm>
          <a:custGeom>
            <a:avLst/>
            <a:gdLst/>
            <a:ahLst/>
            <a:cxnLst/>
            <a:rect r="r" b="b" t="t" l="l"/>
            <a:pathLst>
              <a:path h="6886129" w="53960">
                <a:moveTo>
                  <a:pt x="0" y="0"/>
                </a:moveTo>
                <a:lnTo>
                  <a:pt x="53960" y="0"/>
                </a:lnTo>
                <a:lnTo>
                  <a:pt x="53960" y="6886130"/>
                </a:lnTo>
                <a:lnTo>
                  <a:pt x="0" y="6886130"/>
                </a:lnTo>
                <a:lnTo>
                  <a:pt x="0" y="0"/>
                </a:lnTo>
                <a:close/>
              </a:path>
            </a:pathLst>
          </a:custGeom>
          <a:blipFill>
            <a:blip r:embed="rId6"/>
            <a:stretch>
              <a:fillRect l="0" t="0" r="-95728" b="0"/>
            </a:stretch>
          </a:blipFill>
        </p:spPr>
      </p:sp>
      <p:sp>
        <p:nvSpPr>
          <p:cNvPr name="Freeform 5" id="5"/>
          <p:cNvSpPr/>
          <p:nvPr/>
        </p:nvSpPr>
        <p:spPr>
          <a:xfrm flipH="false" flipV="false" rot="0">
            <a:off x="1775895" y="5496167"/>
            <a:ext cx="4483355" cy="3536975"/>
          </a:xfrm>
          <a:custGeom>
            <a:avLst/>
            <a:gdLst/>
            <a:ahLst/>
            <a:cxnLst/>
            <a:rect r="r" b="b" t="t" l="l"/>
            <a:pathLst>
              <a:path h="3536975" w="4483355">
                <a:moveTo>
                  <a:pt x="0" y="0"/>
                </a:moveTo>
                <a:lnTo>
                  <a:pt x="4483355" y="0"/>
                </a:lnTo>
                <a:lnTo>
                  <a:pt x="4483355" y="3536976"/>
                </a:lnTo>
                <a:lnTo>
                  <a:pt x="0" y="3536976"/>
                </a:lnTo>
                <a:lnTo>
                  <a:pt x="0" y="0"/>
                </a:lnTo>
                <a:close/>
              </a:path>
            </a:pathLst>
          </a:custGeom>
          <a:blipFill>
            <a:blip r:embed="rId7"/>
            <a:stretch>
              <a:fillRect l="-409" t="0" r="-409" b="0"/>
            </a:stretch>
          </a:blipFill>
        </p:spPr>
      </p:sp>
      <p:sp>
        <p:nvSpPr>
          <p:cNvPr name="Freeform 6" id="6"/>
          <p:cNvSpPr/>
          <p:nvPr/>
        </p:nvSpPr>
        <p:spPr>
          <a:xfrm flipH="false" flipV="false" rot="0">
            <a:off x="11431075" y="5496167"/>
            <a:ext cx="3319810" cy="3519232"/>
          </a:xfrm>
          <a:custGeom>
            <a:avLst/>
            <a:gdLst/>
            <a:ahLst/>
            <a:cxnLst/>
            <a:rect r="r" b="b" t="t" l="l"/>
            <a:pathLst>
              <a:path h="3519232" w="3319810">
                <a:moveTo>
                  <a:pt x="0" y="0"/>
                </a:moveTo>
                <a:lnTo>
                  <a:pt x="3319809" y="0"/>
                </a:lnTo>
                <a:lnTo>
                  <a:pt x="3319809" y="3519233"/>
                </a:lnTo>
                <a:lnTo>
                  <a:pt x="0" y="3519233"/>
                </a:lnTo>
                <a:lnTo>
                  <a:pt x="0" y="0"/>
                </a:lnTo>
                <a:close/>
              </a:path>
            </a:pathLst>
          </a:custGeom>
          <a:blipFill>
            <a:blip r:embed="rId8"/>
            <a:stretch>
              <a:fillRect l="-2099" t="0" r="-2980" b="0"/>
            </a:stretch>
          </a:blipFill>
        </p:spPr>
      </p:sp>
      <p:sp>
        <p:nvSpPr>
          <p:cNvPr name="TextBox 7" id="7"/>
          <p:cNvSpPr txBox="true"/>
          <p:nvPr/>
        </p:nvSpPr>
        <p:spPr>
          <a:xfrm rot="0">
            <a:off x="651273" y="1422685"/>
            <a:ext cx="6273935" cy="4073482"/>
          </a:xfrm>
          <a:prstGeom prst="rect">
            <a:avLst/>
          </a:prstGeom>
        </p:spPr>
        <p:txBody>
          <a:bodyPr anchor="t" rtlCol="false" tIns="0" lIns="0" bIns="0" rIns="0">
            <a:spAutoFit/>
          </a:bodyPr>
          <a:lstStyle/>
          <a:p>
            <a:pPr algn="l" marL="531126" indent="-265563" lvl="1">
              <a:lnSpc>
                <a:spcPts val="2927"/>
              </a:lnSpc>
              <a:buFont typeface="Arial"/>
              <a:buChar char="•"/>
            </a:pPr>
            <a:r>
              <a:rPr lang="en-US" b="true" sz="2460">
                <a:solidFill>
                  <a:srgbClr val="484FA2"/>
                </a:solidFill>
                <a:latin typeface="Montserrat Medium"/>
                <a:ea typeface="Montserrat Medium"/>
                <a:cs typeface="Montserrat Medium"/>
                <a:sym typeface="Montserrat Medium"/>
              </a:rPr>
              <a:t>Đặc điểm:</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Có thứ tự.</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Giá trị có thể dương, âm, hoặc 0.</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Cho phép tính hiệu số giữa các giá trị.</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 Không có điểm 0 tuyệt đối.</a:t>
            </a:r>
          </a:p>
          <a:p>
            <a:pPr algn="l" marL="531126" indent="-265563" lvl="1">
              <a:lnSpc>
                <a:spcPts val="2927"/>
              </a:lnSpc>
              <a:buFont typeface="Arial"/>
              <a:buChar char="•"/>
            </a:pPr>
            <a:r>
              <a:rPr lang="en-US" b="true" sz="2460">
                <a:solidFill>
                  <a:srgbClr val="484FA2"/>
                </a:solidFill>
                <a:latin typeface="Montserrat Medium"/>
                <a:ea typeface="Montserrat Medium"/>
                <a:cs typeface="Montserrat Medium"/>
                <a:sym typeface="Montserrat Medium"/>
              </a:rPr>
              <a:t>Ví dụ:</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Nhiệt độ (°C, °F).</a:t>
            </a:r>
          </a:p>
          <a:p>
            <a:pPr algn="l" marL="1062251" indent="-354084" lvl="2">
              <a:lnSpc>
                <a:spcPts val="2927"/>
              </a:lnSpc>
              <a:buFont typeface="Arial"/>
              <a:buChar char="⚬"/>
            </a:pPr>
            <a:r>
              <a:rPr lang="en-US" b="true" sz="2460">
                <a:solidFill>
                  <a:srgbClr val="484FA2"/>
                </a:solidFill>
                <a:latin typeface="Montserrat Medium"/>
                <a:ea typeface="Montserrat Medium"/>
                <a:cs typeface="Montserrat Medium"/>
                <a:sym typeface="Montserrat Medium"/>
              </a:rPr>
              <a:t>Ngày tháng, năm (2012 và 2020 cách nhau 8 năm).</a:t>
            </a:r>
          </a:p>
          <a:p>
            <a:pPr algn="l">
              <a:lnSpc>
                <a:spcPts val="2927"/>
              </a:lnSpc>
            </a:pPr>
          </a:p>
        </p:txBody>
      </p:sp>
      <p:sp>
        <p:nvSpPr>
          <p:cNvPr name="TextBox 8" id="8"/>
          <p:cNvSpPr txBox="true"/>
          <p:nvPr/>
        </p:nvSpPr>
        <p:spPr>
          <a:xfrm rot="0">
            <a:off x="1485767" y="642430"/>
            <a:ext cx="6214537" cy="1123606"/>
          </a:xfrm>
          <a:prstGeom prst="rect">
            <a:avLst/>
          </a:prstGeom>
        </p:spPr>
        <p:txBody>
          <a:bodyPr anchor="t" rtlCol="false" tIns="0" lIns="0" bIns="0" rIns="0">
            <a:spAutoFit/>
          </a:bodyPr>
          <a:lstStyle/>
          <a:p>
            <a:pPr algn="ctr">
              <a:lnSpc>
                <a:spcPts val="2786"/>
              </a:lnSpc>
            </a:pPr>
            <a:r>
              <a:rPr lang="en-US" sz="2786">
                <a:solidFill>
                  <a:srgbClr val="5555AB"/>
                </a:solidFill>
                <a:latin typeface="Anton"/>
                <a:ea typeface="Anton"/>
                <a:cs typeface="Anton"/>
                <a:sym typeface="Anton"/>
              </a:rPr>
              <a:t>THANG KHOẢNG (INTERVAL-SCALED) </a:t>
            </a:r>
          </a:p>
          <a:p>
            <a:pPr algn="ctr">
              <a:lnSpc>
                <a:spcPts val="2786"/>
              </a:lnSpc>
            </a:pPr>
          </a:p>
          <a:p>
            <a:pPr algn="ctr">
              <a:lnSpc>
                <a:spcPts val="3186"/>
              </a:lnSpc>
              <a:spcBef>
                <a:spcPct val="0"/>
              </a:spcBef>
            </a:pPr>
          </a:p>
        </p:txBody>
      </p:sp>
      <p:sp>
        <p:nvSpPr>
          <p:cNvPr name="TextBox 9" id="9"/>
          <p:cNvSpPr txBox="true"/>
          <p:nvPr/>
        </p:nvSpPr>
        <p:spPr>
          <a:xfrm rot="0">
            <a:off x="9269853" y="1422685"/>
            <a:ext cx="6496791" cy="4218176"/>
          </a:xfrm>
          <a:prstGeom prst="rect">
            <a:avLst/>
          </a:prstGeom>
        </p:spPr>
        <p:txBody>
          <a:bodyPr anchor="t" rtlCol="false" tIns="0" lIns="0" bIns="0" rIns="0">
            <a:spAutoFit/>
          </a:bodyPr>
          <a:lstStyle/>
          <a:p>
            <a:pPr algn="l" marL="549992" indent="-274996" lvl="1">
              <a:lnSpc>
                <a:spcPts val="3031"/>
              </a:lnSpc>
              <a:buFont typeface="Arial"/>
              <a:buChar char="•"/>
            </a:pPr>
            <a:r>
              <a:rPr lang="en-US" b="true" sz="2547">
                <a:solidFill>
                  <a:srgbClr val="484FA2"/>
                </a:solidFill>
                <a:latin typeface="Montserrat Medium"/>
                <a:ea typeface="Montserrat Medium"/>
                <a:cs typeface="Montserrat Medium"/>
                <a:sym typeface="Montserrat Medium"/>
              </a:rPr>
              <a:t>Đặc điểm:</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Có thứ tự.</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 Có điểm 0 tuyệt đối.</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Cho phép tính hiệu số và tỉ lệ.</a:t>
            </a:r>
          </a:p>
          <a:p>
            <a:pPr algn="l" marL="549992" indent="-274996" lvl="1">
              <a:lnSpc>
                <a:spcPts val="3031"/>
              </a:lnSpc>
              <a:buFont typeface="Arial"/>
              <a:buChar char="•"/>
            </a:pPr>
            <a:r>
              <a:rPr lang="en-US" b="true" sz="2547">
                <a:solidFill>
                  <a:srgbClr val="484FA2"/>
                </a:solidFill>
                <a:latin typeface="Montserrat Medium"/>
                <a:ea typeface="Montserrat Medium"/>
                <a:cs typeface="Montserrat Medium"/>
                <a:sym typeface="Montserrat Medium"/>
              </a:rPr>
              <a:t>Ví dụ:</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Nhiệt độ Kelvin (0 K = −273,15°C).</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Cân nặng, chiều cao.</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Tiền bạc ($100 gấp 100 lần $1).</a:t>
            </a:r>
          </a:p>
          <a:p>
            <a:pPr algn="l" marL="1099983" indent="-366661" lvl="2">
              <a:lnSpc>
                <a:spcPts val="3031"/>
              </a:lnSpc>
              <a:buFont typeface="Arial"/>
              <a:buChar char="⚬"/>
            </a:pPr>
            <a:r>
              <a:rPr lang="en-US" b="true" sz="2547">
                <a:solidFill>
                  <a:srgbClr val="484FA2"/>
                </a:solidFill>
                <a:latin typeface="Montserrat Medium"/>
                <a:ea typeface="Montserrat Medium"/>
                <a:cs typeface="Montserrat Medium"/>
                <a:sym typeface="Montserrat Medium"/>
              </a:rPr>
              <a:t>Số năm kinh nghiệm, số từ trong văn bản.</a:t>
            </a:r>
          </a:p>
          <a:p>
            <a:pPr algn="l">
              <a:lnSpc>
                <a:spcPts val="3031"/>
              </a:lnSpc>
            </a:pPr>
          </a:p>
        </p:txBody>
      </p:sp>
      <p:sp>
        <p:nvSpPr>
          <p:cNvPr name="TextBox 10" id="10"/>
          <p:cNvSpPr txBox="true"/>
          <p:nvPr/>
        </p:nvSpPr>
        <p:spPr>
          <a:xfrm rot="0">
            <a:off x="10538432" y="642430"/>
            <a:ext cx="5105094" cy="366090"/>
          </a:xfrm>
          <a:prstGeom prst="rect">
            <a:avLst/>
          </a:prstGeom>
        </p:spPr>
        <p:txBody>
          <a:bodyPr anchor="t" rtlCol="false" tIns="0" lIns="0" bIns="0" rIns="0">
            <a:spAutoFit/>
          </a:bodyPr>
          <a:lstStyle/>
          <a:p>
            <a:pPr algn="ctr">
              <a:lnSpc>
                <a:spcPts val="2787"/>
              </a:lnSpc>
              <a:spcBef>
                <a:spcPct val="0"/>
              </a:spcBef>
            </a:pPr>
            <a:r>
              <a:rPr lang="en-US" sz="2787">
                <a:solidFill>
                  <a:srgbClr val="5555AB"/>
                </a:solidFill>
                <a:latin typeface="Anton"/>
                <a:ea typeface="Anton"/>
                <a:cs typeface="Anton"/>
                <a:sym typeface="Anton"/>
              </a:rPr>
              <a:t>THANG TỶ LỆ (RATIO-SCALED)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AC49D"/>
        </a:solidFill>
      </p:bgPr>
    </p:bg>
    <p:spTree>
      <p:nvGrpSpPr>
        <p:cNvPr id="1" name=""/>
        <p:cNvGrpSpPr/>
        <p:nvPr/>
      </p:nvGrpSpPr>
      <p:grpSpPr>
        <a:xfrm>
          <a:off x="0" y="0"/>
          <a:ext cx="0" cy="0"/>
          <a:chOff x="0" y="0"/>
          <a:chExt cx="0" cy="0"/>
        </a:xfrm>
      </p:grpSpPr>
      <p:sp>
        <p:nvSpPr>
          <p:cNvPr name="Freeform 2" id="2"/>
          <p:cNvSpPr/>
          <p:nvPr/>
        </p:nvSpPr>
        <p:spPr>
          <a:xfrm flipH="false" flipV="false" rot="0">
            <a:off x="17441624" y="2213100"/>
            <a:ext cx="312434" cy="2643675"/>
          </a:xfrm>
          <a:custGeom>
            <a:avLst/>
            <a:gdLst/>
            <a:ahLst/>
            <a:cxnLst/>
            <a:rect r="r" b="b" t="t" l="l"/>
            <a:pathLst>
              <a:path h="2643675" w="312434">
                <a:moveTo>
                  <a:pt x="0" y="0"/>
                </a:moveTo>
                <a:lnTo>
                  <a:pt x="312435" y="0"/>
                </a:lnTo>
                <a:lnTo>
                  <a:pt x="312435" y="2643676"/>
                </a:lnTo>
                <a:lnTo>
                  <a:pt x="0" y="2643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3683" y="2213100"/>
            <a:ext cx="421674" cy="1610559"/>
          </a:xfrm>
          <a:custGeom>
            <a:avLst/>
            <a:gdLst/>
            <a:ahLst/>
            <a:cxnLst/>
            <a:rect r="r" b="b" t="t" l="l"/>
            <a:pathLst>
              <a:path h="1610559" w="421674">
                <a:moveTo>
                  <a:pt x="0" y="0"/>
                </a:moveTo>
                <a:lnTo>
                  <a:pt x="421673" y="0"/>
                </a:lnTo>
                <a:lnTo>
                  <a:pt x="421673" y="1610560"/>
                </a:lnTo>
                <a:lnTo>
                  <a:pt x="0" y="1610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00770" y="333625"/>
            <a:ext cx="15825643" cy="1073065"/>
          </a:xfrm>
          <a:prstGeom prst="rect">
            <a:avLst/>
          </a:prstGeom>
        </p:spPr>
        <p:txBody>
          <a:bodyPr anchor="t" rtlCol="false" tIns="0" lIns="0" bIns="0" rIns="0">
            <a:spAutoFit/>
          </a:bodyPr>
          <a:lstStyle/>
          <a:p>
            <a:pPr algn="ctr">
              <a:lnSpc>
                <a:spcPts val="4113"/>
              </a:lnSpc>
            </a:pPr>
            <a:r>
              <a:rPr lang="en-US" sz="4113">
                <a:solidFill>
                  <a:srgbClr val="5555AB"/>
                </a:solidFill>
                <a:latin typeface="Anton"/>
                <a:ea typeface="Anton"/>
                <a:cs typeface="Anton"/>
                <a:sym typeface="Anton"/>
              </a:rPr>
              <a:t>2.1.5 THUỘC TÍNH RỜI RẠC SO VỚI LIÊN TỤC</a:t>
            </a:r>
          </a:p>
          <a:p>
            <a:pPr algn="ctr">
              <a:lnSpc>
                <a:spcPts val="4113"/>
              </a:lnSpc>
              <a:spcBef>
                <a:spcPct val="0"/>
              </a:spcBef>
            </a:pPr>
          </a:p>
        </p:txBody>
      </p:sp>
      <p:sp>
        <p:nvSpPr>
          <p:cNvPr name="TextBox 5" id="5"/>
          <p:cNvSpPr txBox="true"/>
          <p:nvPr/>
        </p:nvSpPr>
        <p:spPr>
          <a:xfrm rot="0">
            <a:off x="1876631" y="2298030"/>
            <a:ext cx="14534738" cy="3051260"/>
          </a:xfrm>
          <a:prstGeom prst="rect">
            <a:avLst/>
          </a:prstGeom>
        </p:spPr>
        <p:txBody>
          <a:bodyPr anchor="t" rtlCol="false" tIns="0" lIns="0" bIns="0" rIns="0">
            <a:spAutoFit/>
          </a:bodyPr>
          <a:lstStyle/>
          <a:p>
            <a:pPr algn="l">
              <a:lnSpc>
                <a:spcPts val="3054"/>
              </a:lnSpc>
            </a:pPr>
            <a:r>
              <a:rPr lang="en-US" sz="2566" b="true">
                <a:solidFill>
                  <a:srgbClr val="484FA2"/>
                </a:solidFill>
                <a:latin typeface="Montserrat Medium"/>
                <a:ea typeface="Montserrat Medium"/>
                <a:cs typeface="Montserrat Medium"/>
                <a:sym typeface="Montserrat Medium"/>
              </a:rPr>
              <a:t>Có nhiều cách để tổ chức các loại thuộc tính. Các loại không loại trừ lẫn nhau.</a:t>
            </a:r>
          </a:p>
          <a:p>
            <a:pPr algn="l">
              <a:lnSpc>
                <a:spcPts val="3054"/>
              </a:lnSpc>
            </a:pPr>
          </a:p>
          <a:p>
            <a:pPr algn="l">
              <a:lnSpc>
                <a:spcPts val="3054"/>
              </a:lnSpc>
            </a:pPr>
          </a:p>
          <a:p>
            <a:pPr algn="l">
              <a:lnSpc>
                <a:spcPts val="3054"/>
              </a:lnSpc>
            </a:pPr>
            <a:r>
              <a:rPr lang="en-US" sz="2566" b="true">
                <a:solidFill>
                  <a:srgbClr val="484FA2"/>
                </a:solidFill>
                <a:latin typeface="Montserrat Medium"/>
                <a:ea typeface="Montserrat Medium"/>
                <a:cs typeface="Montserrat Medium"/>
                <a:sym typeface="Montserrat Medium"/>
              </a:rPr>
              <a:t>Các thuật toán phân loại được phát triển từ lĩnh vực học máy thường coi các thuộc tính là rời rạc hoặc liên tục. Mỗi loại có thể được xử lý khác nhau. Thuộc tính rời rạc có một tập hợp giá trị hữu hạn hoặc đếm được vô hạn, có thể hoặc không được biểu diễn dưới dạng số nguyên. </a:t>
            </a:r>
          </a:p>
          <a:p>
            <a:pPr algn="l">
              <a:lnSpc>
                <a:spcPts val="3054"/>
              </a:lnSpc>
            </a:pPr>
          </a:p>
        </p:txBody>
      </p:sp>
      <p:sp>
        <p:nvSpPr>
          <p:cNvPr name="TextBox 6" id="6"/>
          <p:cNvSpPr txBox="true"/>
          <p:nvPr/>
        </p:nvSpPr>
        <p:spPr>
          <a:xfrm rot="0">
            <a:off x="5664247" y="1085850"/>
            <a:ext cx="6511448" cy="1284372"/>
          </a:xfrm>
          <a:prstGeom prst="rect">
            <a:avLst/>
          </a:prstGeom>
        </p:spPr>
        <p:txBody>
          <a:bodyPr anchor="t" rtlCol="false" tIns="0" lIns="0" bIns="0" rIns="0">
            <a:spAutoFit/>
          </a:bodyPr>
          <a:lstStyle/>
          <a:p>
            <a:pPr algn="ctr">
              <a:lnSpc>
                <a:spcPts val="3315"/>
              </a:lnSpc>
            </a:pPr>
            <a:r>
              <a:rPr lang="en-US" sz="3315">
                <a:solidFill>
                  <a:srgbClr val="5555AB"/>
                </a:solidFill>
                <a:latin typeface="Anton"/>
                <a:ea typeface="Anton"/>
                <a:cs typeface="Anton"/>
                <a:sym typeface="Anton"/>
              </a:rPr>
              <a:t>DISCRETE VS CONTINUOUS ATTRIBUTES</a:t>
            </a:r>
          </a:p>
          <a:p>
            <a:pPr algn="r">
              <a:lnSpc>
                <a:spcPts val="3315"/>
              </a:lnSpc>
            </a:pPr>
          </a:p>
          <a:p>
            <a:pPr algn="l">
              <a:lnSpc>
                <a:spcPts val="3315"/>
              </a:lnSpc>
              <a:spcBef>
                <a:spcPct val="0"/>
              </a:spcBef>
            </a:pPr>
          </a:p>
        </p:txBody>
      </p:sp>
      <p:sp>
        <p:nvSpPr>
          <p:cNvPr name="Freeform 7" id="7"/>
          <p:cNvSpPr/>
          <p:nvPr/>
        </p:nvSpPr>
        <p:spPr>
          <a:xfrm flipH="false" flipV="false" rot="0">
            <a:off x="3966885" y="5972874"/>
            <a:ext cx="2525725" cy="4314126"/>
          </a:xfrm>
          <a:custGeom>
            <a:avLst/>
            <a:gdLst/>
            <a:ahLst/>
            <a:cxnLst/>
            <a:rect r="r" b="b" t="t" l="l"/>
            <a:pathLst>
              <a:path h="4314126" w="2525725">
                <a:moveTo>
                  <a:pt x="0" y="0"/>
                </a:moveTo>
                <a:lnTo>
                  <a:pt x="2525724" y="0"/>
                </a:lnTo>
                <a:lnTo>
                  <a:pt x="2525724" y="4314126"/>
                </a:lnTo>
                <a:lnTo>
                  <a:pt x="0" y="4314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686320" y="5797777"/>
            <a:ext cx="2628236" cy="4489223"/>
          </a:xfrm>
          <a:custGeom>
            <a:avLst/>
            <a:gdLst/>
            <a:ahLst/>
            <a:cxnLst/>
            <a:rect r="r" b="b" t="t" l="l"/>
            <a:pathLst>
              <a:path h="4489223" w="2628236">
                <a:moveTo>
                  <a:pt x="0" y="0"/>
                </a:moveTo>
                <a:lnTo>
                  <a:pt x="2628236" y="0"/>
                </a:lnTo>
                <a:lnTo>
                  <a:pt x="2628236" y="4489223"/>
                </a:lnTo>
                <a:lnTo>
                  <a:pt x="0" y="44892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AC49D"/>
        </a:solidFill>
      </p:bgPr>
    </p:bg>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2214" y="1036267"/>
            <a:ext cx="53960" cy="6886129"/>
          </a:xfrm>
          <a:custGeom>
            <a:avLst/>
            <a:gdLst/>
            <a:ahLst/>
            <a:cxnLst/>
            <a:rect r="r" b="b" t="t" l="l"/>
            <a:pathLst>
              <a:path h="6886129" w="53960">
                <a:moveTo>
                  <a:pt x="0" y="0"/>
                </a:moveTo>
                <a:lnTo>
                  <a:pt x="53960" y="0"/>
                </a:lnTo>
                <a:lnTo>
                  <a:pt x="53960" y="6886129"/>
                </a:lnTo>
                <a:lnTo>
                  <a:pt x="0" y="6886129"/>
                </a:lnTo>
                <a:lnTo>
                  <a:pt x="0" y="0"/>
                </a:lnTo>
                <a:close/>
              </a:path>
            </a:pathLst>
          </a:custGeom>
          <a:blipFill>
            <a:blip r:embed="rId4"/>
            <a:stretch>
              <a:fillRect l="0" t="0" r="-95728" b="0"/>
            </a:stretch>
          </a:blipFill>
        </p:spPr>
      </p:sp>
      <p:sp>
        <p:nvSpPr>
          <p:cNvPr name="Freeform 4" id="4"/>
          <p:cNvSpPr/>
          <p:nvPr/>
        </p:nvSpPr>
        <p:spPr>
          <a:xfrm flipH="false" flipV="false" rot="0">
            <a:off x="1282728" y="6326676"/>
            <a:ext cx="6912316" cy="3960324"/>
          </a:xfrm>
          <a:custGeom>
            <a:avLst/>
            <a:gdLst/>
            <a:ahLst/>
            <a:cxnLst/>
            <a:rect r="r" b="b" t="t" l="l"/>
            <a:pathLst>
              <a:path h="3960324" w="6912316">
                <a:moveTo>
                  <a:pt x="0" y="0"/>
                </a:moveTo>
                <a:lnTo>
                  <a:pt x="6912317" y="0"/>
                </a:lnTo>
                <a:lnTo>
                  <a:pt x="6912317" y="3960324"/>
                </a:lnTo>
                <a:lnTo>
                  <a:pt x="0" y="3960324"/>
                </a:lnTo>
                <a:lnTo>
                  <a:pt x="0" y="0"/>
                </a:lnTo>
                <a:close/>
              </a:path>
            </a:pathLst>
          </a:custGeom>
          <a:blipFill>
            <a:blip r:embed="rId5"/>
            <a:stretch>
              <a:fillRect l="0" t="-2685" r="0" b="-9237"/>
            </a:stretch>
          </a:blipFill>
        </p:spPr>
      </p:sp>
      <p:sp>
        <p:nvSpPr>
          <p:cNvPr name="Freeform 5" id="5"/>
          <p:cNvSpPr/>
          <p:nvPr/>
        </p:nvSpPr>
        <p:spPr>
          <a:xfrm flipH="false" flipV="false" rot="0">
            <a:off x="12737805" y="4842580"/>
            <a:ext cx="2296153" cy="5444420"/>
          </a:xfrm>
          <a:custGeom>
            <a:avLst/>
            <a:gdLst/>
            <a:ahLst/>
            <a:cxnLst/>
            <a:rect r="r" b="b" t="t" l="l"/>
            <a:pathLst>
              <a:path h="5444420" w="2296153">
                <a:moveTo>
                  <a:pt x="0" y="0"/>
                </a:moveTo>
                <a:lnTo>
                  <a:pt x="2296153" y="0"/>
                </a:lnTo>
                <a:lnTo>
                  <a:pt x="2296153" y="5444420"/>
                </a:lnTo>
                <a:lnTo>
                  <a:pt x="0" y="5444420"/>
                </a:lnTo>
                <a:lnTo>
                  <a:pt x="0" y="0"/>
                </a:lnTo>
                <a:close/>
              </a:path>
            </a:pathLst>
          </a:custGeom>
          <a:blipFill>
            <a:blip r:embed="rId6"/>
            <a:stretch>
              <a:fillRect l="0" t="-6770" r="0" b="0"/>
            </a:stretch>
          </a:blipFill>
        </p:spPr>
      </p:sp>
      <p:sp>
        <p:nvSpPr>
          <p:cNvPr name="TextBox 6" id="6"/>
          <p:cNvSpPr txBox="true"/>
          <p:nvPr/>
        </p:nvSpPr>
        <p:spPr>
          <a:xfrm rot="0">
            <a:off x="630530" y="783321"/>
            <a:ext cx="7908809" cy="5755426"/>
          </a:xfrm>
          <a:prstGeom prst="rect">
            <a:avLst/>
          </a:prstGeom>
        </p:spPr>
        <p:txBody>
          <a:bodyPr anchor="t" rtlCol="false" tIns="0" lIns="0" bIns="0" rIns="0">
            <a:spAutoFit/>
          </a:bodyPr>
          <a:lstStyle/>
          <a:p>
            <a:pPr algn="l" marL="550426" indent="-275213" lvl="1">
              <a:lnSpc>
                <a:spcPts val="3033"/>
              </a:lnSpc>
              <a:buFont typeface="Arial"/>
              <a:buChar char="•"/>
            </a:pPr>
            <a:r>
              <a:rPr lang="en-US" sz="2549">
                <a:solidFill>
                  <a:srgbClr val="484FA2"/>
                </a:solidFill>
                <a:latin typeface="Montserrat"/>
                <a:ea typeface="Montserrat"/>
                <a:cs typeface="Montserrat"/>
                <a:sym typeface="Montserrat"/>
              </a:rPr>
              <a:t>Đặc điểm:</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Tập g</a:t>
            </a:r>
            <a:r>
              <a:rPr lang="en-US" sz="2549">
                <a:solidFill>
                  <a:srgbClr val="484FA2"/>
                </a:solidFill>
                <a:latin typeface="Montserrat"/>
                <a:ea typeface="Montserrat"/>
                <a:cs typeface="Montserrat"/>
                <a:sym typeface="Montserrat"/>
              </a:rPr>
              <a:t>iá trị hữu hạn hoặc vô hạn đếm được.</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Có thể là số hoặc không phải số.</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Thường dùng trong phân loại.</a:t>
            </a:r>
          </a:p>
          <a:p>
            <a:pPr algn="l" marL="550426" indent="-275213" lvl="1">
              <a:lnSpc>
                <a:spcPts val="3033"/>
              </a:lnSpc>
              <a:buFont typeface="Arial"/>
              <a:buChar char="•"/>
            </a:pPr>
            <a:r>
              <a:rPr lang="en-US" sz="2549">
                <a:solidFill>
                  <a:srgbClr val="484FA2"/>
                </a:solidFill>
                <a:latin typeface="Montserrat"/>
                <a:ea typeface="Montserrat"/>
                <a:cs typeface="Montserrat"/>
                <a:sym typeface="Montserrat"/>
              </a:rPr>
              <a:t>Ví dụ:</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Mà</a:t>
            </a:r>
            <a:r>
              <a:rPr lang="en-US" sz="2549">
                <a:solidFill>
                  <a:srgbClr val="484FA2"/>
                </a:solidFill>
                <a:latin typeface="Montserrat"/>
                <a:ea typeface="Montserrat"/>
                <a:cs typeface="Montserrat"/>
                <a:sym typeface="Montserrat"/>
              </a:rPr>
              <a:t>u tóc (hair_color).</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Hút thuốc (có/không).</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Kết quả xét nghiệm y tế (dương tính/âm tính).</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Cỡ đồ uống (small, medium, large).</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Tuổi (0–110).</a:t>
            </a:r>
          </a:p>
          <a:p>
            <a:pPr algn="l" marL="1100853" indent="-366951" lvl="2">
              <a:lnSpc>
                <a:spcPts val="3033"/>
              </a:lnSpc>
              <a:buFont typeface="Arial"/>
              <a:buChar char="⚬"/>
            </a:pPr>
            <a:r>
              <a:rPr lang="en-US" sz="2549">
                <a:solidFill>
                  <a:srgbClr val="484FA2"/>
                </a:solidFill>
                <a:latin typeface="Montserrat"/>
                <a:ea typeface="Montserrat"/>
                <a:cs typeface="Montserrat"/>
                <a:sym typeface="Montserrat"/>
              </a:rPr>
              <a:t>Mã khách hàng (customer_ID), mã bưu điện (zip code).</a:t>
            </a:r>
          </a:p>
          <a:p>
            <a:pPr algn="l">
              <a:lnSpc>
                <a:spcPts val="3033"/>
              </a:lnSpc>
            </a:pPr>
          </a:p>
        </p:txBody>
      </p:sp>
      <p:sp>
        <p:nvSpPr>
          <p:cNvPr name="TextBox 7" id="7"/>
          <p:cNvSpPr txBox="true"/>
          <p:nvPr/>
        </p:nvSpPr>
        <p:spPr>
          <a:xfrm rot="0">
            <a:off x="1282728" y="369011"/>
            <a:ext cx="6214537" cy="414310"/>
          </a:xfrm>
          <a:prstGeom prst="rect">
            <a:avLst/>
          </a:prstGeom>
        </p:spPr>
        <p:txBody>
          <a:bodyPr anchor="t" rtlCol="false" tIns="0" lIns="0" bIns="0" rIns="0">
            <a:spAutoFit/>
          </a:bodyPr>
          <a:lstStyle/>
          <a:p>
            <a:pPr algn="ctr">
              <a:lnSpc>
                <a:spcPts val="3186"/>
              </a:lnSpc>
              <a:spcBef>
                <a:spcPct val="0"/>
              </a:spcBef>
            </a:pPr>
            <a:r>
              <a:rPr lang="en-US" sz="3186">
                <a:solidFill>
                  <a:srgbClr val="5555AB"/>
                </a:solidFill>
                <a:latin typeface="Anton"/>
                <a:ea typeface="Anton"/>
                <a:cs typeface="Anton"/>
                <a:sym typeface="Anton"/>
              </a:rPr>
              <a:t>THUỘC TÍNH RỜI RẠC (DISCRETE)</a:t>
            </a:r>
          </a:p>
        </p:txBody>
      </p:sp>
      <p:sp>
        <p:nvSpPr>
          <p:cNvPr name="TextBox 8" id="8"/>
          <p:cNvSpPr txBox="true"/>
          <p:nvPr/>
        </p:nvSpPr>
        <p:spPr>
          <a:xfrm rot="0">
            <a:off x="8879019" y="783321"/>
            <a:ext cx="8605430" cy="4059258"/>
          </a:xfrm>
          <a:prstGeom prst="rect">
            <a:avLst/>
          </a:prstGeom>
        </p:spPr>
        <p:txBody>
          <a:bodyPr anchor="t" rtlCol="false" tIns="0" lIns="0" bIns="0" rIns="0">
            <a:spAutoFit/>
          </a:bodyPr>
          <a:lstStyle/>
          <a:p>
            <a:pPr algn="l" marL="582153" indent="-291077" lvl="1">
              <a:lnSpc>
                <a:spcPts val="3208"/>
              </a:lnSpc>
              <a:buFont typeface="Arial"/>
              <a:buChar char="•"/>
            </a:pPr>
            <a:r>
              <a:rPr lang="en-US" sz="2696">
                <a:solidFill>
                  <a:srgbClr val="484FA2"/>
                </a:solidFill>
                <a:latin typeface="Montserrat"/>
                <a:ea typeface="Montserrat"/>
                <a:cs typeface="Montserrat"/>
                <a:sym typeface="Montserrat"/>
              </a:rPr>
              <a:t>Đặc điểm:</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Có vô số giá trị → không đếm hết được.</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Giá trị thường là số thực.</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Trong máy tính, thường lưu bằng số thực dấu phẩy động (floating-point).</a:t>
            </a:r>
          </a:p>
          <a:p>
            <a:pPr algn="l" marL="582153" indent="-291077" lvl="1">
              <a:lnSpc>
                <a:spcPts val="3208"/>
              </a:lnSpc>
              <a:buFont typeface="Arial"/>
              <a:buChar char="•"/>
            </a:pPr>
            <a:r>
              <a:rPr lang="en-US" sz="2696">
                <a:solidFill>
                  <a:srgbClr val="484FA2"/>
                </a:solidFill>
                <a:latin typeface="Montserrat"/>
                <a:ea typeface="Montserrat"/>
                <a:cs typeface="Montserrat"/>
                <a:sym typeface="Montserrat"/>
              </a:rPr>
              <a:t>Ví dụ:</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Chiều cao, cân nặng.</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Nhiệt độ (đo theo thang thực).</a:t>
            </a:r>
          </a:p>
          <a:p>
            <a:pPr algn="l" marL="1164307" indent="-388102" lvl="2">
              <a:lnSpc>
                <a:spcPts val="3208"/>
              </a:lnSpc>
              <a:buFont typeface="Arial"/>
              <a:buChar char="⚬"/>
            </a:pPr>
            <a:r>
              <a:rPr lang="en-US" sz="2696">
                <a:solidFill>
                  <a:srgbClr val="484FA2"/>
                </a:solidFill>
                <a:latin typeface="Montserrat"/>
                <a:ea typeface="Montserrat"/>
                <a:cs typeface="Montserrat"/>
                <a:sym typeface="Montserrat"/>
              </a:rPr>
              <a:t>Thời gian đo liên tục.</a:t>
            </a:r>
          </a:p>
          <a:p>
            <a:pPr algn="l">
              <a:lnSpc>
                <a:spcPts val="3208"/>
              </a:lnSpc>
            </a:pPr>
          </a:p>
        </p:txBody>
      </p:sp>
      <p:sp>
        <p:nvSpPr>
          <p:cNvPr name="TextBox 9" id="9"/>
          <p:cNvSpPr txBox="true"/>
          <p:nvPr/>
        </p:nvSpPr>
        <p:spPr>
          <a:xfrm rot="0">
            <a:off x="10660014" y="417231"/>
            <a:ext cx="5105094" cy="366090"/>
          </a:xfrm>
          <a:prstGeom prst="rect">
            <a:avLst/>
          </a:prstGeom>
        </p:spPr>
        <p:txBody>
          <a:bodyPr anchor="t" rtlCol="false" tIns="0" lIns="0" bIns="0" rIns="0">
            <a:spAutoFit/>
          </a:bodyPr>
          <a:lstStyle/>
          <a:p>
            <a:pPr algn="ctr">
              <a:lnSpc>
                <a:spcPts val="2787"/>
              </a:lnSpc>
              <a:spcBef>
                <a:spcPct val="0"/>
              </a:spcBef>
            </a:pPr>
            <a:r>
              <a:rPr lang="en-US" sz="2787">
                <a:solidFill>
                  <a:srgbClr val="5555AB"/>
                </a:solidFill>
                <a:latin typeface="Anton"/>
                <a:ea typeface="Anton"/>
                <a:cs typeface="Anton"/>
                <a:sym typeface="Anton"/>
              </a:rPr>
              <a:t>THUỘC TÍNH LIÊN TỤC (CONTINUOUS)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343995" y="1239506"/>
            <a:ext cx="8247037" cy="8934518"/>
          </a:xfrm>
          <a:custGeom>
            <a:avLst/>
            <a:gdLst/>
            <a:ahLst/>
            <a:cxnLst/>
            <a:rect r="r" b="b" t="t" l="l"/>
            <a:pathLst>
              <a:path h="8934518" w="8247037">
                <a:moveTo>
                  <a:pt x="0" y="0"/>
                </a:moveTo>
                <a:lnTo>
                  <a:pt x="8247037" y="0"/>
                </a:lnTo>
                <a:lnTo>
                  <a:pt x="8247037" y="8934519"/>
                </a:lnTo>
                <a:lnTo>
                  <a:pt x="0" y="8934519"/>
                </a:lnTo>
                <a:lnTo>
                  <a:pt x="0" y="0"/>
                </a:lnTo>
                <a:close/>
              </a:path>
            </a:pathLst>
          </a:custGeom>
          <a:blipFill>
            <a:blip r:embed="rId2"/>
            <a:stretch>
              <a:fillRect l="0" t="-10231" r="0" b="-10231"/>
            </a:stretch>
          </a:blipFill>
        </p:spPr>
      </p:sp>
      <p:sp>
        <p:nvSpPr>
          <p:cNvPr name="Freeform 3" id="3"/>
          <p:cNvSpPr/>
          <p:nvPr/>
        </p:nvSpPr>
        <p:spPr>
          <a:xfrm flipH="false" flipV="false" rot="0">
            <a:off x="9730640" y="1239506"/>
            <a:ext cx="8247037" cy="8934518"/>
          </a:xfrm>
          <a:custGeom>
            <a:avLst/>
            <a:gdLst/>
            <a:ahLst/>
            <a:cxnLst/>
            <a:rect r="r" b="b" t="t" l="l"/>
            <a:pathLst>
              <a:path h="8934518" w="8247037">
                <a:moveTo>
                  <a:pt x="0" y="0"/>
                </a:moveTo>
                <a:lnTo>
                  <a:pt x="8247036" y="0"/>
                </a:lnTo>
                <a:lnTo>
                  <a:pt x="8247036" y="8934519"/>
                </a:lnTo>
                <a:lnTo>
                  <a:pt x="0" y="8934519"/>
                </a:lnTo>
                <a:lnTo>
                  <a:pt x="0" y="0"/>
                </a:lnTo>
                <a:close/>
              </a:path>
            </a:pathLst>
          </a:custGeom>
          <a:blipFill>
            <a:blip r:embed="rId2"/>
            <a:stretch>
              <a:fillRect l="0" t="-10231" r="0" b="-10231"/>
            </a:stretch>
          </a:blipFill>
        </p:spPr>
      </p:sp>
      <p:sp>
        <p:nvSpPr>
          <p:cNvPr name="TextBox 4" id="4"/>
          <p:cNvSpPr txBox="true"/>
          <p:nvPr/>
        </p:nvSpPr>
        <p:spPr>
          <a:xfrm rot="0">
            <a:off x="3679153" y="36182"/>
            <a:ext cx="10929695" cy="1203325"/>
          </a:xfrm>
          <a:prstGeom prst="rect">
            <a:avLst/>
          </a:prstGeom>
        </p:spPr>
        <p:txBody>
          <a:bodyPr anchor="t" rtlCol="false" tIns="0" lIns="0" bIns="0" rIns="0">
            <a:spAutoFit/>
          </a:bodyPr>
          <a:lstStyle/>
          <a:p>
            <a:pPr algn="ctr">
              <a:lnSpc>
                <a:spcPts val="4550"/>
              </a:lnSpc>
              <a:spcBef>
                <a:spcPct val="0"/>
              </a:spcBef>
            </a:pPr>
            <a:r>
              <a:rPr lang="en-US" sz="3500" spc="175">
                <a:solidFill>
                  <a:srgbClr val="000000"/>
                </a:solidFill>
                <a:latin typeface="Bungee"/>
                <a:ea typeface="Bungee"/>
                <a:cs typeface="Bungee"/>
                <a:sym typeface="Bungee"/>
              </a:rPr>
              <a:t>KHÁI NIỆM CƠ BẢN CỦA DỮ LIỆU VÀ THUỘC TÍNH (DATA OBJECTS &amp; ATTRIBUTES)</a:t>
            </a:r>
          </a:p>
        </p:txBody>
      </p:sp>
      <p:sp>
        <p:nvSpPr>
          <p:cNvPr name="TextBox 5" id="5"/>
          <p:cNvSpPr txBox="true"/>
          <p:nvPr/>
        </p:nvSpPr>
        <p:spPr>
          <a:xfrm rot="0">
            <a:off x="733686" y="1602439"/>
            <a:ext cx="7467654" cy="507338"/>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ĐỐI TƯỢNG DỮ LIỆU (DATA OBJECTS)</a:t>
            </a:r>
          </a:p>
        </p:txBody>
      </p:sp>
      <p:sp>
        <p:nvSpPr>
          <p:cNvPr name="TextBox 6" id="6"/>
          <p:cNvSpPr txBox="true"/>
          <p:nvPr/>
        </p:nvSpPr>
        <p:spPr>
          <a:xfrm rot="0">
            <a:off x="1028700" y="3064051"/>
            <a:ext cx="6726423" cy="4772895"/>
          </a:xfrm>
          <a:prstGeom prst="rect">
            <a:avLst/>
          </a:prstGeom>
        </p:spPr>
        <p:txBody>
          <a:bodyPr anchor="t" rtlCol="false" tIns="0" lIns="0" bIns="0" rIns="0">
            <a:spAutoFit/>
          </a:bodyPr>
          <a:lstStyle/>
          <a:p>
            <a:pPr algn="l">
              <a:lnSpc>
                <a:spcPts val="3810"/>
              </a:lnSpc>
              <a:spcBef>
                <a:spcPct val="0"/>
              </a:spcBef>
            </a:pPr>
            <a:r>
              <a:rPr lang="en-US" sz="2931" spc="146">
                <a:solidFill>
                  <a:srgbClr val="000000"/>
                </a:solidFill>
                <a:latin typeface="Arimo"/>
                <a:ea typeface="Arimo"/>
                <a:cs typeface="Arimo"/>
                <a:sym typeface="Arimo"/>
              </a:rPr>
              <a:t> - Đạ</a:t>
            </a:r>
            <a:r>
              <a:rPr lang="en-US" sz="2931" spc="146">
                <a:solidFill>
                  <a:srgbClr val="000000"/>
                </a:solidFill>
                <a:latin typeface="Arimo"/>
                <a:ea typeface="Arimo"/>
                <a:cs typeface="Arimo"/>
                <a:sym typeface="Arimo"/>
              </a:rPr>
              <a:t>i diện cho thực thể trong tập dữ liệu (ví dụ: khách hàng, sản phẩm, bệnh nhân, sinh viên...).</a:t>
            </a:r>
          </a:p>
          <a:p>
            <a:pPr algn="l">
              <a:lnSpc>
                <a:spcPts val="3810"/>
              </a:lnSpc>
              <a:spcBef>
                <a:spcPct val="0"/>
              </a:spcBef>
            </a:pPr>
            <a:r>
              <a:rPr lang="en-US" sz="2931" spc="146">
                <a:solidFill>
                  <a:srgbClr val="000000"/>
                </a:solidFill>
                <a:latin typeface="Arimo"/>
                <a:ea typeface="Arimo"/>
                <a:cs typeface="Arimo"/>
                <a:sym typeface="Arimo"/>
              </a:rPr>
              <a:t> - Có thể được gọi bằng nhiều tên: samples, examples, instances, data points, objects.</a:t>
            </a:r>
          </a:p>
          <a:p>
            <a:pPr algn="l">
              <a:lnSpc>
                <a:spcPts val="3810"/>
              </a:lnSpc>
              <a:spcBef>
                <a:spcPct val="0"/>
              </a:spcBef>
            </a:pPr>
            <a:r>
              <a:rPr lang="en-US" sz="2931" spc="146">
                <a:solidFill>
                  <a:srgbClr val="000000"/>
                </a:solidFill>
                <a:latin typeface="Arimo"/>
                <a:ea typeface="Arimo"/>
                <a:cs typeface="Arimo"/>
                <a:sym typeface="Arimo"/>
              </a:rPr>
              <a:t> - Nếu lưu trong cơ sở dữ liệu:</a:t>
            </a:r>
          </a:p>
          <a:p>
            <a:pPr algn="l" marL="632905" indent="-316452" lvl="1">
              <a:lnSpc>
                <a:spcPts val="3810"/>
              </a:lnSpc>
              <a:spcBef>
                <a:spcPct val="0"/>
              </a:spcBef>
              <a:buFont typeface="Arial"/>
              <a:buChar char="•"/>
            </a:pPr>
            <a:r>
              <a:rPr lang="en-US" sz="2931" spc="146">
                <a:solidFill>
                  <a:srgbClr val="000000"/>
                </a:solidFill>
                <a:latin typeface="Arimo"/>
                <a:ea typeface="Arimo"/>
                <a:cs typeface="Arimo"/>
                <a:sym typeface="Arimo"/>
              </a:rPr>
              <a:t>Hàng (row) = đối tượng dữ liệu.</a:t>
            </a:r>
          </a:p>
          <a:p>
            <a:pPr algn="l" marL="632905" indent="-316452" lvl="1">
              <a:lnSpc>
                <a:spcPts val="3810"/>
              </a:lnSpc>
              <a:spcBef>
                <a:spcPct val="0"/>
              </a:spcBef>
              <a:buFont typeface="Arial"/>
              <a:buChar char="•"/>
            </a:pPr>
            <a:r>
              <a:rPr lang="en-US" sz="2931" spc="146">
                <a:solidFill>
                  <a:srgbClr val="000000"/>
                </a:solidFill>
                <a:latin typeface="Arimo"/>
                <a:ea typeface="Arimo"/>
                <a:cs typeface="Arimo"/>
                <a:sym typeface="Arimo"/>
              </a:rPr>
              <a:t>Cột (column) = thuộc tính.</a:t>
            </a:r>
          </a:p>
          <a:p>
            <a:pPr algn="ctr">
              <a:lnSpc>
                <a:spcPts val="3810"/>
              </a:lnSpc>
              <a:spcBef>
                <a:spcPct val="0"/>
              </a:spcBef>
            </a:pPr>
          </a:p>
        </p:txBody>
      </p:sp>
      <p:sp>
        <p:nvSpPr>
          <p:cNvPr name="TextBox 7" id="7"/>
          <p:cNvSpPr txBox="true"/>
          <p:nvPr/>
        </p:nvSpPr>
        <p:spPr>
          <a:xfrm rot="0">
            <a:off x="10191097" y="2324048"/>
            <a:ext cx="7612608" cy="7377832"/>
          </a:xfrm>
          <a:prstGeom prst="rect">
            <a:avLst/>
          </a:prstGeom>
        </p:spPr>
        <p:txBody>
          <a:bodyPr anchor="t" rtlCol="false" tIns="0" lIns="0" bIns="0" rIns="0">
            <a:spAutoFit/>
          </a:bodyPr>
          <a:lstStyle/>
          <a:p>
            <a:pPr algn="l">
              <a:lnSpc>
                <a:spcPts val="3289"/>
              </a:lnSpc>
              <a:spcBef>
                <a:spcPct val="0"/>
              </a:spcBef>
            </a:pPr>
            <a:r>
              <a:rPr lang="en-US" sz="2530" spc="126">
                <a:solidFill>
                  <a:srgbClr val="000000"/>
                </a:solidFill>
                <a:latin typeface="Arimo"/>
                <a:ea typeface="Arimo"/>
                <a:cs typeface="Arimo"/>
                <a:sym typeface="Arimo"/>
              </a:rPr>
              <a:t> - Là trường dữ l</a:t>
            </a:r>
            <a:r>
              <a:rPr lang="en-US" sz="2530" spc="126">
                <a:solidFill>
                  <a:srgbClr val="000000"/>
                </a:solidFill>
                <a:latin typeface="Arimo"/>
                <a:ea typeface="Arimo"/>
                <a:cs typeface="Arimo"/>
                <a:sym typeface="Arimo"/>
              </a:rPr>
              <a:t>iệu, biểu thị đặc điểm/đặc trưng của đối tượng dữ liệu.</a:t>
            </a:r>
          </a:p>
          <a:p>
            <a:pPr algn="l">
              <a:lnSpc>
                <a:spcPts val="3289"/>
              </a:lnSpc>
              <a:spcBef>
                <a:spcPct val="0"/>
              </a:spcBef>
            </a:pPr>
            <a:r>
              <a:rPr lang="en-US" sz="2530" spc="126">
                <a:solidFill>
                  <a:srgbClr val="000000"/>
                </a:solidFill>
                <a:latin typeface="Arimo"/>
                <a:ea typeface="Arimo"/>
                <a:cs typeface="Arimo"/>
                <a:sym typeface="Arimo"/>
              </a:rPr>
              <a:t> - Các thuật ngữ tương đương:</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Attribute → dùng trong khai phá dữ liệu, CSDL.</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Dimension → thường dùng trong kho dữ liệu.</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Feature → thường dùng trong học máy.</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Variable → thường dùng trong thống kê.</a:t>
            </a:r>
          </a:p>
          <a:p>
            <a:pPr algn="l">
              <a:lnSpc>
                <a:spcPts val="3289"/>
              </a:lnSpc>
              <a:spcBef>
                <a:spcPct val="0"/>
              </a:spcBef>
            </a:pPr>
            <a:r>
              <a:rPr lang="en-US" sz="2530" spc="126">
                <a:solidFill>
                  <a:srgbClr val="000000"/>
                </a:solidFill>
                <a:latin typeface="Arimo"/>
                <a:ea typeface="Arimo"/>
                <a:cs typeface="Arimo"/>
                <a:sym typeface="Arimo"/>
              </a:rPr>
              <a:t>– Ví dụ:</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Khách hàng có các thuộc tính như: customer_ID, name, address.</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Observed values = giá trị quan sát được của thuộc tính.</a:t>
            </a:r>
          </a:p>
          <a:p>
            <a:pPr algn="l" marL="546230" indent="-273115" lvl="1">
              <a:lnSpc>
                <a:spcPts val="3289"/>
              </a:lnSpc>
              <a:spcBef>
                <a:spcPct val="0"/>
              </a:spcBef>
              <a:buFont typeface="Arial"/>
              <a:buChar char="•"/>
            </a:pPr>
            <a:r>
              <a:rPr lang="en-US" sz="2530" spc="126">
                <a:solidFill>
                  <a:srgbClr val="000000"/>
                </a:solidFill>
                <a:latin typeface="Arimo"/>
                <a:ea typeface="Arimo"/>
                <a:cs typeface="Arimo"/>
                <a:sym typeface="Arimo"/>
              </a:rPr>
              <a:t>Attribute vector (feature vector) = tập hợp các thuộc tính mô tả đối tượng.</a:t>
            </a:r>
          </a:p>
          <a:p>
            <a:pPr algn="l">
              <a:lnSpc>
                <a:spcPts val="3289"/>
              </a:lnSpc>
              <a:spcBef>
                <a:spcPct val="0"/>
              </a:spcBef>
            </a:pPr>
          </a:p>
          <a:p>
            <a:pPr algn="l">
              <a:lnSpc>
                <a:spcPts val="3289"/>
              </a:lnSpc>
              <a:spcBef>
                <a:spcPct val="0"/>
              </a:spcBef>
            </a:pPr>
          </a:p>
        </p:txBody>
      </p:sp>
      <p:sp>
        <p:nvSpPr>
          <p:cNvPr name="TextBox 8" id="8"/>
          <p:cNvSpPr txBox="true"/>
          <p:nvPr/>
        </p:nvSpPr>
        <p:spPr>
          <a:xfrm rot="0">
            <a:off x="11351210" y="1602439"/>
            <a:ext cx="5520982" cy="507338"/>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THUỘC TÍNH (ATTRIBUTES)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412542" y="2587682"/>
            <a:ext cx="10711651" cy="7002742"/>
          </a:xfrm>
          <a:custGeom>
            <a:avLst/>
            <a:gdLst/>
            <a:ahLst/>
            <a:cxnLst/>
            <a:rect r="r" b="b" t="t" l="l"/>
            <a:pathLst>
              <a:path h="7002742" w="10711651">
                <a:moveTo>
                  <a:pt x="0" y="0"/>
                </a:moveTo>
                <a:lnTo>
                  <a:pt x="10711651" y="0"/>
                </a:lnTo>
                <a:lnTo>
                  <a:pt x="10711651" y="7002742"/>
                </a:lnTo>
                <a:lnTo>
                  <a:pt x="0" y="7002742"/>
                </a:lnTo>
                <a:lnTo>
                  <a:pt x="0" y="0"/>
                </a:lnTo>
                <a:close/>
              </a:path>
            </a:pathLst>
          </a:custGeom>
          <a:blipFill>
            <a:blip r:embed="rId3"/>
            <a:stretch>
              <a:fillRect l="0" t="0" r="0" b="0"/>
            </a:stretch>
          </a:blipFill>
        </p:spPr>
      </p:sp>
      <p:sp>
        <p:nvSpPr>
          <p:cNvPr name="TextBox 4" id="4"/>
          <p:cNvSpPr txBox="true"/>
          <p:nvPr/>
        </p:nvSpPr>
        <p:spPr>
          <a:xfrm rot="0">
            <a:off x="7030477" y="1142257"/>
            <a:ext cx="11093716" cy="1774825"/>
          </a:xfrm>
          <a:prstGeom prst="rect">
            <a:avLst/>
          </a:prstGeom>
        </p:spPr>
        <p:txBody>
          <a:bodyPr anchor="t" rtlCol="false" tIns="0" lIns="0" bIns="0" rIns="0">
            <a:spAutoFit/>
          </a:bodyPr>
          <a:lstStyle/>
          <a:p>
            <a:pPr algn="ctr">
              <a:lnSpc>
                <a:spcPts val="4549"/>
              </a:lnSpc>
              <a:spcBef>
                <a:spcPct val="0"/>
              </a:spcBef>
            </a:pPr>
            <a:r>
              <a:rPr lang="en-US" sz="3499" spc="174">
                <a:solidFill>
                  <a:srgbClr val="000000"/>
                </a:solidFill>
                <a:latin typeface="Bungee"/>
                <a:ea typeface="Bungee"/>
                <a:cs typeface="Bungee"/>
                <a:sym typeface="Bungee"/>
              </a:rPr>
              <a:t>2.1.1 THUỘC TÍNH DANH NGHĨA (NOMINAL ATTRIBUTES)</a:t>
            </a:r>
          </a:p>
          <a:p>
            <a:pPr algn="ctr">
              <a:lnSpc>
                <a:spcPts val="454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TextBox 2" id="2"/>
          <p:cNvSpPr txBox="true"/>
          <p:nvPr/>
        </p:nvSpPr>
        <p:spPr>
          <a:xfrm rot="0">
            <a:off x="3662525" y="503582"/>
            <a:ext cx="10962949" cy="964511"/>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ĐẶC</a:t>
            </a:r>
            <a:r>
              <a:rPr lang="en-US" sz="2799" spc="139">
                <a:solidFill>
                  <a:srgbClr val="000000"/>
                </a:solidFill>
                <a:latin typeface="Bungee"/>
                <a:ea typeface="Bungee"/>
                <a:cs typeface="Bungee"/>
                <a:sym typeface="Bungee"/>
              </a:rPr>
              <a:t> ĐIỂM VÀ ỨNG DỤNG CỦA THUỘC TÍNH DANH NGHĨA</a:t>
            </a:r>
          </a:p>
          <a:p>
            <a:pPr algn="ctr">
              <a:lnSpc>
                <a:spcPts val="3639"/>
              </a:lnSpc>
              <a:spcBef>
                <a:spcPct val="0"/>
              </a:spcBef>
            </a:pPr>
          </a:p>
        </p:txBody>
      </p:sp>
      <p:sp>
        <p:nvSpPr>
          <p:cNvPr name="Freeform 3" id="3"/>
          <p:cNvSpPr/>
          <p:nvPr/>
        </p:nvSpPr>
        <p:spPr>
          <a:xfrm flipH="false" flipV="false" rot="0">
            <a:off x="766609" y="1239506"/>
            <a:ext cx="7862523" cy="8934518"/>
          </a:xfrm>
          <a:custGeom>
            <a:avLst/>
            <a:gdLst/>
            <a:ahLst/>
            <a:cxnLst/>
            <a:rect r="r" b="b" t="t" l="l"/>
            <a:pathLst>
              <a:path h="8934518" w="7862523">
                <a:moveTo>
                  <a:pt x="0" y="0"/>
                </a:moveTo>
                <a:lnTo>
                  <a:pt x="7862523" y="0"/>
                </a:lnTo>
                <a:lnTo>
                  <a:pt x="7862523" y="8934519"/>
                </a:lnTo>
                <a:lnTo>
                  <a:pt x="0" y="8934519"/>
                </a:lnTo>
                <a:lnTo>
                  <a:pt x="0" y="0"/>
                </a:lnTo>
                <a:close/>
              </a:path>
            </a:pathLst>
          </a:custGeom>
          <a:blipFill>
            <a:blip r:embed="rId2"/>
            <a:stretch>
              <a:fillRect l="0" t="-7423" r="0" b="-7423"/>
            </a:stretch>
          </a:blipFill>
        </p:spPr>
      </p:sp>
      <p:sp>
        <p:nvSpPr>
          <p:cNvPr name="Freeform 4" id="4"/>
          <p:cNvSpPr/>
          <p:nvPr/>
        </p:nvSpPr>
        <p:spPr>
          <a:xfrm flipH="false" flipV="false" rot="0">
            <a:off x="9886432" y="1239506"/>
            <a:ext cx="7598492" cy="8934518"/>
          </a:xfrm>
          <a:custGeom>
            <a:avLst/>
            <a:gdLst/>
            <a:ahLst/>
            <a:cxnLst/>
            <a:rect r="r" b="b" t="t" l="l"/>
            <a:pathLst>
              <a:path h="8934518" w="7598492">
                <a:moveTo>
                  <a:pt x="0" y="0"/>
                </a:moveTo>
                <a:lnTo>
                  <a:pt x="7598493" y="0"/>
                </a:lnTo>
                <a:lnTo>
                  <a:pt x="7598493" y="8934519"/>
                </a:lnTo>
                <a:lnTo>
                  <a:pt x="0" y="8934519"/>
                </a:lnTo>
                <a:lnTo>
                  <a:pt x="0" y="0"/>
                </a:lnTo>
                <a:close/>
              </a:path>
            </a:pathLst>
          </a:custGeom>
          <a:blipFill>
            <a:blip r:embed="rId2"/>
            <a:stretch>
              <a:fillRect l="0" t="-5495" r="0" b="-5495"/>
            </a:stretch>
          </a:blipFill>
        </p:spPr>
      </p:sp>
      <p:sp>
        <p:nvSpPr>
          <p:cNvPr name="TextBox 5" id="5"/>
          <p:cNvSpPr txBox="true"/>
          <p:nvPr/>
        </p:nvSpPr>
        <p:spPr>
          <a:xfrm rot="0">
            <a:off x="3406529" y="1382368"/>
            <a:ext cx="1992132" cy="507338"/>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ĐẶC ĐIỂM</a:t>
            </a:r>
          </a:p>
        </p:txBody>
      </p:sp>
      <p:sp>
        <p:nvSpPr>
          <p:cNvPr name="TextBox 6" id="6"/>
          <p:cNvSpPr txBox="true"/>
          <p:nvPr/>
        </p:nvSpPr>
        <p:spPr>
          <a:xfrm rot="0">
            <a:off x="1039384" y="2104590"/>
            <a:ext cx="6726423" cy="5725395"/>
          </a:xfrm>
          <a:prstGeom prst="rect">
            <a:avLst/>
          </a:prstGeom>
        </p:spPr>
        <p:txBody>
          <a:bodyPr anchor="t" rtlCol="false" tIns="0" lIns="0" bIns="0" rIns="0">
            <a:spAutoFit/>
          </a:bodyPr>
          <a:lstStyle/>
          <a:p>
            <a:pPr algn="l" marL="632905" indent="-316452" lvl="1">
              <a:lnSpc>
                <a:spcPts val="3810"/>
              </a:lnSpc>
              <a:buFont typeface="Arial"/>
              <a:buChar char="•"/>
            </a:pPr>
            <a:r>
              <a:rPr lang="en-US" sz="2931" spc="146">
                <a:solidFill>
                  <a:srgbClr val="000000"/>
                </a:solidFill>
                <a:latin typeface="Arimo"/>
                <a:ea typeface="Arimo"/>
                <a:cs typeface="Arimo"/>
                <a:sym typeface="Arimo"/>
              </a:rPr>
              <a:t>Không tính mean,</a:t>
            </a:r>
            <a:r>
              <a:rPr lang="en-US" sz="2931" spc="146">
                <a:solidFill>
                  <a:srgbClr val="000000"/>
                </a:solidFill>
                <a:latin typeface="Arimo"/>
                <a:ea typeface="Arimo"/>
                <a:cs typeface="Arimo"/>
                <a:sym typeface="Arimo"/>
              </a:rPr>
              <a:t> median: Vì các giá trị không có thứ tự hay ý nghĩa số học, chúng ta không thể tính giá trị trung bình (mean) hoặc trung vị (median).</a:t>
            </a:r>
          </a:p>
          <a:p>
            <a:pPr algn="l" marL="632905" indent="-316452" lvl="1">
              <a:lnSpc>
                <a:spcPts val="3810"/>
              </a:lnSpc>
              <a:buFont typeface="Arial"/>
              <a:buChar char="•"/>
            </a:pPr>
            <a:r>
              <a:rPr lang="en-US" b="true" sz="2931" spc="146">
                <a:solidFill>
                  <a:srgbClr val="000000"/>
                </a:solidFill>
                <a:latin typeface="Arimo Bold"/>
                <a:ea typeface="Arimo Bold"/>
                <a:cs typeface="Arimo Bold"/>
                <a:sym typeface="Arimo Bold"/>
              </a:rPr>
              <a:t>Dùng mode:</a:t>
            </a:r>
            <a:r>
              <a:rPr lang="en-US" sz="2931" spc="146">
                <a:solidFill>
                  <a:srgbClr val="000000"/>
                </a:solidFill>
                <a:latin typeface="Arimo"/>
                <a:ea typeface="Arimo"/>
                <a:cs typeface="Arimo"/>
                <a:sym typeface="Arimo"/>
              </a:rPr>
              <a:t> Chúng ta có thể sử dụng mode (giá trị xuất hiện nhiều nhất) để mô tả xu hướng trung tâm của dữ liệu danh nghĩa.</a:t>
            </a:r>
          </a:p>
          <a:p>
            <a:pPr algn="l">
              <a:lnSpc>
                <a:spcPts val="3810"/>
              </a:lnSpc>
              <a:spcBef>
                <a:spcPct val="0"/>
              </a:spcBef>
            </a:pPr>
          </a:p>
          <a:p>
            <a:pPr algn="ctr">
              <a:lnSpc>
                <a:spcPts val="3810"/>
              </a:lnSpc>
              <a:spcBef>
                <a:spcPct val="0"/>
              </a:spcBef>
            </a:pPr>
          </a:p>
        </p:txBody>
      </p:sp>
      <p:sp>
        <p:nvSpPr>
          <p:cNvPr name="TextBox 7" id="7"/>
          <p:cNvSpPr txBox="true"/>
          <p:nvPr/>
        </p:nvSpPr>
        <p:spPr>
          <a:xfrm rot="0">
            <a:off x="12826900" y="1382368"/>
            <a:ext cx="2060458" cy="507338"/>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ỨNG DỤNG</a:t>
            </a:r>
          </a:p>
        </p:txBody>
      </p:sp>
      <p:sp>
        <p:nvSpPr>
          <p:cNvPr name="TextBox 8" id="8"/>
          <p:cNvSpPr txBox="true"/>
          <p:nvPr/>
        </p:nvSpPr>
        <p:spPr>
          <a:xfrm rot="0">
            <a:off x="10493917" y="2256990"/>
            <a:ext cx="6726423" cy="5725395"/>
          </a:xfrm>
          <a:prstGeom prst="rect">
            <a:avLst/>
          </a:prstGeom>
        </p:spPr>
        <p:txBody>
          <a:bodyPr anchor="t" rtlCol="false" tIns="0" lIns="0" bIns="0" rIns="0">
            <a:spAutoFit/>
          </a:bodyPr>
          <a:lstStyle/>
          <a:p>
            <a:pPr algn="l" marL="632905" indent="-316452" lvl="1">
              <a:lnSpc>
                <a:spcPts val="3810"/>
              </a:lnSpc>
              <a:buFont typeface="Arial"/>
              <a:buChar char="•"/>
            </a:pPr>
            <a:r>
              <a:rPr lang="en-US" sz="2931" spc="146">
                <a:solidFill>
                  <a:srgbClr val="000000"/>
                </a:solidFill>
                <a:latin typeface="Arimo"/>
                <a:ea typeface="Arimo"/>
                <a:cs typeface="Arimo"/>
                <a:sym typeface="Arimo"/>
              </a:rPr>
              <a:t>Phân loại và gắn nhãn</a:t>
            </a:r>
            <a:r>
              <a:rPr lang="en-US" sz="2931" spc="146">
                <a:solidFill>
                  <a:srgbClr val="000000"/>
                </a:solidFill>
                <a:latin typeface="Arimo"/>
                <a:ea typeface="Arimo"/>
                <a:cs typeface="Arimo"/>
                <a:sym typeface="Arimo"/>
              </a:rPr>
              <a:t> dữ liệu: Thuộc tính danh nghĩa thường được dùng để phân loại các đối tượng hoặc gắn nhãn cho dữ liệu.</a:t>
            </a:r>
          </a:p>
          <a:p>
            <a:pPr algn="l" marL="632905" indent="-316452" lvl="1">
              <a:lnSpc>
                <a:spcPts val="3810"/>
              </a:lnSpc>
              <a:buFont typeface="Arial"/>
              <a:buChar char="•"/>
            </a:pPr>
            <a:r>
              <a:rPr lang="en-US" b="true" sz="2931" spc="146">
                <a:solidFill>
                  <a:srgbClr val="000000"/>
                </a:solidFill>
                <a:latin typeface="Arimo Bold"/>
                <a:ea typeface="Arimo Bold"/>
                <a:cs typeface="Arimo Bold"/>
                <a:sym typeface="Arimo Bold"/>
              </a:rPr>
              <a:t>Mã hóa để xử lý máy tính:</a:t>
            </a:r>
            <a:r>
              <a:rPr lang="en-US" sz="2931" spc="146">
                <a:solidFill>
                  <a:srgbClr val="000000"/>
                </a:solidFill>
                <a:latin typeface="Arimo"/>
                <a:ea typeface="Arimo"/>
                <a:cs typeface="Arimo"/>
                <a:sym typeface="Arimo"/>
              </a:rPr>
              <a:t> Để máy tính có thể xử lý, các thuộc tính này thường được mã hóa bằng các kỹ thuật như </a:t>
            </a:r>
            <a:r>
              <a:rPr lang="en-US" b="true" sz="2931" spc="146">
                <a:solidFill>
                  <a:srgbClr val="000000"/>
                </a:solidFill>
                <a:latin typeface="Arimo Bold"/>
                <a:ea typeface="Arimo Bold"/>
                <a:cs typeface="Arimo Bold"/>
                <a:sym typeface="Arimo Bold"/>
              </a:rPr>
              <a:t>one-hot encoding</a:t>
            </a:r>
            <a:r>
              <a:rPr lang="en-US" sz="2931" spc="146">
                <a:solidFill>
                  <a:srgbClr val="000000"/>
                </a:solidFill>
                <a:latin typeface="Arimo"/>
                <a:ea typeface="Arimo"/>
                <a:cs typeface="Arimo"/>
                <a:sym typeface="Arimo"/>
              </a:rPr>
              <a:t> hoặc </a:t>
            </a:r>
            <a:r>
              <a:rPr lang="en-US" b="true" sz="2931" spc="146">
                <a:solidFill>
                  <a:srgbClr val="000000"/>
                </a:solidFill>
                <a:latin typeface="Arimo Bold"/>
                <a:ea typeface="Arimo Bold"/>
                <a:cs typeface="Arimo Bold"/>
                <a:sym typeface="Arimo Bold"/>
              </a:rPr>
              <a:t>label encoding</a:t>
            </a:r>
            <a:r>
              <a:rPr lang="en-US" sz="2931" spc="146">
                <a:solidFill>
                  <a:srgbClr val="000000"/>
                </a:solidFill>
                <a:latin typeface="Arimo"/>
                <a:ea typeface="Arimo"/>
                <a:cs typeface="Arimo"/>
                <a:sym typeface="Arimo"/>
              </a:rPr>
              <a:t>.</a:t>
            </a:r>
          </a:p>
          <a:p>
            <a:pPr algn="l">
              <a:lnSpc>
                <a:spcPts val="3810"/>
              </a:lnSpc>
              <a:spcBef>
                <a:spcPct val="0"/>
              </a:spcBef>
            </a:pPr>
          </a:p>
          <a:p>
            <a:pPr algn="ctr">
              <a:lnSpc>
                <a:spcPts val="381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13"/>
            <a:ext cx="18288000" cy="3246120"/>
          </a:xfrm>
          <a:custGeom>
            <a:avLst/>
            <a:gdLst/>
            <a:ahLst/>
            <a:cxnLst/>
            <a:rect r="r" b="b" t="t" l="l"/>
            <a:pathLst>
              <a:path h="3246120" w="18288000">
                <a:moveTo>
                  <a:pt x="0" y="0"/>
                </a:moveTo>
                <a:lnTo>
                  <a:pt x="18288000" y="0"/>
                </a:lnTo>
                <a:lnTo>
                  <a:pt x="18288000" y="3246120"/>
                </a:lnTo>
                <a:lnTo>
                  <a:pt x="0" y="3246120"/>
                </a:lnTo>
                <a:lnTo>
                  <a:pt x="0" y="0"/>
                </a:lnTo>
                <a:close/>
              </a:path>
            </a:pathLst>
          </a:custGeom>
          <a:blipFill>
            <a:blip r:embed="rId2"/>
            <a:stretch>
              <a:fillRect l="0" t="0" r="0" b="0"/>
            </a:stretch>
          </a:blipFill>
        </p:spPr>
      </p:sp>
      <p:sp>
        <p:nvSpPr>
          <p:cNvPr name="Freeform 3" id="3"/>
          <p:cNvSpPr/>
          <p:nvPr/>
        </p:nvSpPr>
        <p:spPr>
          <a:xfrm flipH="false" flipV="false" rot="0">
            <a:off x="293365" y="5789508"/>
            <a:ext cx="8276586" cy="3807229"/>
          </a:xfrm>
          <a:custGeom>
            <a:avLst/>
            <a:gdLst/>
            <a:ahLst/>
            <a:cxnLst/>
            <a:rect r="r" b="b" t="t" l="l"/>
            <a:pathLst>
              <a:path h="3807229" w="8276586">
                <a:moveTo>
                  <a:pt x="0" y="0"/>
                </a:moveTo>
                <a:lnTo>
                  <a:pt x="8276585" y="0"/>
                </a:lnTo>
                <a:lnTo>
                  <a:pt x="8276585" y="3807229"/>
                </a:lnTo>
                <a:lnTo>
                  <a:pt x="0" y="3807229"/>
                </a:lnTo>
                <a:lnTo>
                  <a:pt x="0" y="0"/>
                </a:lnTo>
                <a:close/>
              </a:path>
            </a:pathLst>
          </a:custGeom>
          <a:blipFill>
            <a:blip r:embed="rId3"/>
            <a:stretch>
              <a:fillRect l="0" t="0" r="0" b="0"/>
            </a:stretch>
          </a:blipFill>
        </p:spPr>
      </p:sp>
      <p:sp>
        <p:nvSpPr>
          <p:cNvPr name="Freeform 4" id="4"/>
          <p:cNvSpPr/>
          <p:nvPr/>
        </p:nvSpPr>
        <p:spPr>
          <a:xfrm flipH="false" flipV="false" rot="0">
            <a:off x="8989474" y="5792617"/>
            <a:ext cx="8482775" cy="3804120"/>
          </a:xfrm>
          <a:custGeom>
            <a:avLst/>
            <a:gdLst/>
            <a:ahLst/>
            <a:cxnLst/>
            <a:rect r="r" b="b" t="t" l="l"/>
            <a:pathLst>
              <a:path h="3804120" w="8482775">
                <a:moveTo>
                  <a:pt x="0" y="0"/>
                </a:moveTo>
                <a:lnTo>
                  <a:pt x="8482775" y="0"/>
                </a:lnTo>
                <a:lnTo>
                  <a:pt x="8482775" y="3804120"/>
                </a:lnTo>
                <a:lnTo>
                  <a:pt x="0" y="3804120"/>
                </a:lnTo>
                <a:lnTo>
                  <a:pt x="0" y="0"/>
                </a:lnTo>
                <a:close/>
              </a:path>
            </a:pathLst>
          </a:custGeom>
          <a:blipFill>
            <a:blip r:embed="rId4"/>
            <a:stretch>
              <a:fillRect l="0" t="-1287" r="0" b="-1287"/>
            </a:stretch>
          </a:blipFill>
        </p:spPr>
      </p:sp>
      <p:sp>
        <p:nvSpPr>
          <p:cNvPr name="Freeform 5" id="5"/>
          <p:cNvSpPr/>
          <p:nvPr/>
        </p:nvSpPr>
        <p:spPr>
          <a:xfrm flipH="false" flipV="false" rot="0">
            <a:off x="9452457" y="6128766"/>
            <a:ext cx="423460" cy="529326"/>
          </a:xfrm>
          <a:custGeom>
            <a:avLst/>
            <a:gdLst/>
            <a:ahLst/>
            <a:cxnLst/>
            <a:rect r="r" b="b" t="t" l="l"/>
            <a:pathLst>
              <a:path h="529326" w="423460">
                <a:moveTo>
                  <a:pt x="0" y="0"/>
                </a:moveTo>
                <a:lnTo>
                  <a:pt x="423461" y="0"/>
                </a:lnTo>
                <a:lnTo>
                  <a:pt x="423461" y="529325"/>
                </a:lnTo>
                <a:lnTo>
                  <a:pt x="0" y="529325"/>
                </a:lnTo>
                <a:lnTo>
                  <a:pt x="0" y="0"/>
                </a:lnTo>
                <a:close/>
              </a:path>
            </a:pathLst>
          </a:custGeom>
          <a:blipFill>
            <a:blip r:embed="rId5"/>
            <a:stretch>
              <a:fillRect l="0" t="0" r="0" b="0"/>
            </a:stretch>
          </a:blipFill>
        </p:spPr>
      </p:sp>
      <p:sp>
        <p:nvSpPr>
          <p:cNvPr name="TextBox 6" id="6"/>
          <p:cNvSpPr txBox="true"/>
          <p:nvPr/>
        </p:nvSpPr>
        <p:spPr>
          <a:xfrm rot="0">
            <a:off x="293365" y="3747288"/>
            <a:ext cx="12622681" cy="1442091"/>
          </a:xfrm>
          <a:prstGeom prst="rect">
            <a:avLst/>
          </a:prstGeom>
        </p:spPr>
        <p:txBody>
          <a:bodyPr anchor="t" rtlCol="false" tIns="0" lIns="0" bIns="0" rIns="0">
            <a:spAutoFit/>
          </a:bodyPr>
          <a:lstStyle/>
          <a:p>
            <a:pPr algn="just">
              <a:lnSpc>
                <a:spcPts val="5459"/>
              </a:lnSpc>
              <a:spcBef>
                <a:spcPct val="0"/>
              </a:spcBef>
            </a:pPr>
            <a:r>
              <a:rPr lang="en-US" sz="4199" spc="209">
                <a:solidFill>
                  <a:srgbClr val="000000"/>
                </a:solidFill>
                <a:latin typeface="Bungee"/>
                <a:ea typeface="Bungee"/>
                <a:cs typeface="Bungee"/>
                <a:sym typeface="Bungee"/>
              </a:rPr>
              <a:t>2.1.2 THUỘC TÍNH NHỊ PHÂN (BINARY ATTRIBUTES)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799370" y="1239506"/>
            <a:ext cx="7271973" cy="8934518"/>
          </a:xfrm>
          <a:custGeom>
            <a:avLst/>
            <a:gdLst/>
            <a:ahLst/>
            <a:cxnLst/>
            <a:rect r="r" b="b" t="t" l="l"/>
            <a:pathLst>
              <a:path h="8934518" w="7271973">
                <a:moveTo>
                  <a:pt x="0" y="0"/>
                </a:moveTo>
                <a:lnTo>
                  <a:pt x="7271973" y="0"/>
                </a:lnTo>
                <a:lnTo>
                  <a:pt x="7271973" y="8934519"/>
                </a:lnTo>
                <a:lnTo>
                  <a:pt x="0" y="8934519"/>
                </a:lnTo>
                <a:lnTo>
                  <a:pt x="0" y="0"/>
                </a:lnTo>
                <a:close/>
              </a:path>
            </a:pathLst>
          </a:custGeom>
          <a:blipFill>
            <a:blip r:embed="rId2"/>
            <a:stretch>
              <a:fillRect l="0" t="-3110" r="0" b="-3110"/>
            </a:stretch>
          </a:blipFill>
        </p:spPr>
      </p:sp>
      <p:sp>
        <p:nvSpPr>
          <p:cNvPr name="TextBox 3" id="3"/>
          <p:cNvSpPr txBox="true"/>
          <p:nvPr/>
        </p:nvSpPr>
        <p:spPr>
          <a:xfrm rot="0">
            <a:off x="2704140" y="339031"/>
            <a:ext cx="12879721" cy="507338"/>
          </a:xfrm>
          <a:prstGeom prst="rect">
            <a:avLst/>
          </a:prstGeom>
        </p:spPr>
        <p:txBody>
          <a:bodyPr anchor="t" rtlCol="false" tIns="0" lIns="0" bIns="0" rIns="0">
            <a:spAutoFit/>
          </a:bodyPr>
          <a:lstStyle/>
          <a:p>
            <a:pPr algn="ctr">
              <a:lnSpc>
                <a:spcPts val="3639"/>
              </a:lnSpc>
              <a:spcBef>
                <a:spcPct val="0"/>
              </a:spcBef>
            </a:pPr>
            <a:r>
              <a:rPr lang="en-US" sz="2799" spc="139">
                <a:solidFill>
                  <a:srgbClr val="000000"/>
                </a:solidFill>
                <a:latin typeface="Bungee"/>
                <a:ea typeface="Bungee"/>
                <a:cs typeface="Bungee"/>
                <a:sym typeface="Bungee"/>
              </a:rPr>
              <a:t>PHÂN LOẠI THUỘC TÍNH NHỊ PHÂN: ĐỐI XỨNG VÀ BẤT ĐỐI XỨNG</a:t>
            </a:r>
          </a:p>
        </p:txBody>
      </p:sp>
      <p:sp>
        <p:nvSpPr>
          <p:cNvPr name="Freeform 4" id="4"/>
          <p:cNvSpPr/>
          <p:nvPr/>
        </p:nvSpPr>
        <p:spPr>
          <a:xfrm flipH="false" flipV="false" rot="0">
            <a:off x="10262094" y="1239506"/>
            <a:ext cx="7255592" cy="8934518"/>
          </a:xfrm>
          <a:custGeom>
            <a:avLst/>
            <a:gdLst/>
            <a:ahLst/>
            <a:cxnLst/>
            <a:rect r="r" b="b" t="t" l="l"/>
            <a:pathLst>
              <a:path h="8934518" w="7255592">
                <a:moveTo>
                  <a:pt x="0" y="0"/>
                </a:moveTo>
                <a:lnTo>
                  <a:pt x="7255592" y="0"/>
                </a:lnTo>
                <a:lnTo>
                  <a:pt x="7255592" y="8934519"/>
                </a:lnTo>
                <a:lnTo>
                  <a:pt x="0" y="8934519"/>
                </a:lnTo>
                <a:lnTo>
                  <a:pt x="0" y="0"/>
                </a:lnTo>
                <a:close/>
              </a:path>
            </a:pathLst>
          </a:custGeom>
          <a:blipFill>
            <a:blip r:embed="rId2"/>
            <a:stretch>
              <a:fillRect l="0" t="-2990" r="0" b="-2990"/>
            </a:stretch>
          </a:blipFill>
        </p:spPr>
      </p:sp>
      <p:grpSp>
        <p:nvGrpSpPr>
          <p:cNvPr name="Group 5" id="5"/>
          <p:cNvGrpSpPr>
            <a:grpSpLocks noChangeAspect="true"/>
          </p:cNvGrpSpPr>
          <p:nvPr/>
        </p:nvGrpSpPr>
        <p:grpSpPr>
          <a:xfrm rot="0">
            <a:off x="2354938" y="4927655"/>
            <a:ext cx="4193598" cy="5246370"/>
            <a:chOff x="0" y="0"/>
            <a:chExt cx="15227300" cy="19050000"/>
          </a:xfrm>
        </p:grpSpPr>
        <p:sp>
          <p:nvSpPr>
            <p:cNvPr name="Freeform 6" id="6"/>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3"/>
              <a:stretch>
                <a:fillRect l="-12222" t="0" r="-12222" b="0"/>
              </a:stretch>
            </a:blipFill>
          </p:spPr>
        </p:sp>
        <p:sp>
          <p:nvSpPr>
            <p:cNvPr name="Freeform 7" id="7"/>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4"/>
              <a:stretch>
                <a:fillRect l="0" t="-272" r="0" b="-272"/>
              </a:stretch>
            </a:blipFill>
          </p:spPr>
        </p:sp>
      </p:grpSp>
      <p:sp>
        <p:nvSpPr>
          <p:cNvPr name="TextBox 8" id="8"/>
          <p:cNvSpPr txBox="true"/>
          <p:nvPr/>
        </p:nvSpPr>
        <p:spPr>
          <a:xfrm rot="0">
            <a:off x="1253938" y="2266635"/>
            <a:ext cx="6395599" cy="3609284"/>
          </a:xfrm>
          <a:prstGeom prst="rect">
            <a:avLst/>
          </a:prstGeom>
        </p:spPr>
        <p:txBody>
          <a:bodyPr anchor="t" rtlCol="false" tIns="0" lIns="0" bIns="0" rIns="0">
            <a:spAutoFit/>
          </a:bodyPr>
          <a:lstStyle/>
          <a:p>
            <a:pPr algn="l" marL="493717" indent="-246859" lvl="1">
              <a:lnSpc>
                <a:spcPts val="3201"/>
              </a:lnSpc>
              <a:buFont typeface="Arial"/>
              <a:buChar char="•"/>
            </a:pPr>
            <a:r>
              <a:rPr lang="en-US" sz="2286" strike="noStrike" u="none">
                <a:solidFill>
                  <a:srgbClr val="000000"/>
                </a:solidFill>
                <a:latin typeface="Arimo"/>
                <a:ea typeface="Arimo"/>
                <a:cs typeface="Arimo"/>
                <a:sym typeface="Arimo"/>
              </a:rPr>
              <a:t>Một thuộc tính nhị phân được gọi là đối xứng nếu cả hai trạng thái của nó đều có giá trị như nhau và mang cùng trọng số; nghĩa là, không có sự ưu tiên nào về việc trạng thái nào nên được mã hóa thành 0 hay 1.</a:t>
            </a:r>
          </a:p>
          <a:p>
            <a:pPr algn="l" marL="493717" indent="-246859" lvl="1">
              <a:lnSpc>
                <a:spcPts val="3201"/>
              </a:lnSpc>
              <a:buFont typeface="Arial"/>
              <a:buChar char="•"/>
            </a:pPr>
            <a:r>
              <a:rPr lang="en-US" sz="2286" strike="noStrike" u="none">
                <a:solidFill>
                  <a:srgbClr val="000000"/>
                </a:solidFill>
                <a:latin typeface="Arimo"/>
                <a:ea typeface="Arimo"/>
                <a:cs typeface="Arimo"/>
                <a:sym typeface="Arimo"/>
              </a:rPr>
              <a:t>Ví dụ: thuộc tính giới tính (gender) vớicácgiátrịnam (male) vànữ (female).</a:t>
            </a:r>
          </a:p>
          <a:p>
            <a:pPr algn="ctr" marL="0" indent="0" lvl="0">
              <a:lnSpc>
                <a:spcPts val="3201"/>
              </a:lnSpc>
              <a:spcBef>
                <a:spcPct val="0"/>
              </a:spcBef>
            </a:pPr>
          </a:p>
          <a:p>
            <a:pPr algn="ctr" marL="0" indent="0" lvl="0">
              <a:lnSpc>
                <a:spcPts val="3201"/>
              </a:lnSpc>
              <a:spcBef>
                <a:spcPct val="0"/>
              </a:spcBef>
            </a:pPr>
          </a:p>
        </p:txBody>
      </p:sp>
      <p:sp>
        <p:nvSpPr>
          <p:cNvPr name="TextBox 9" id="9"/>
          <p:cNvSpPr txBox="true"/>
          <p:nvPr/>
        </p:nvSpPr>
        <p:spPr>
          <a:xfrm rot="0">
            <a:off x="968415" y="1329613"/>
            <a:ext cx="6966645" cy="1005123"/>
          </a:xfrm>
          <a:prstGeom prst="rect">
            <a:avLst/>
          </a:prstGeom>
        </p:spPr>
        <p:txBody>
          <a:bodyPr anchor="t" rtlCol="false" tIns="0" lIns="0" bIns="0" rIns="0">
            <a:spAutoFit/>
          </a:bodyPr>
          <a:lstStyle/>
          <a:p>
            <a:pPr algn="ctr" marL="0" indent="0" lvl="0">
              <a:lnSpc>
                <a:spcPts val="3080"/>
              </a:lnSpc>
              <a:spcBef>
                <a:spcPct val="0"/>
              </a:spcBef>
            </a:pPr>
            <a:r>
              <a:rPr lang="en-US" sz="2200" strike="noStrike" u="none">
                <a:solidFill>
                  <a:srgbClr val="000000"/>
                </a:solidFill>
                <a:latin typeface="Bungee"/>
                <a:ea typeface="Bungee"/>
                <a:cs typeface="Bungee"/>
                <a:sym typeface="Bungee"/>
              </a:rPr>
              <a:t>Th</a:t>
            </a:r>
            <a:r>
              <a:rPr lang="en-US" sz="2200" strike="noStrike" u="none">
                <a:solidFill>
                  <a:srgbClr val="000000"/>
                </a:solidFill>
                <a:latin typeface="Bungee"/>
                <a:ea typeface="Bungee"/>
                <a:cs typeface="Bungee"/>
                <a:sym typeface="Bungee"/>
              </a:rPr>
              <a:t>uộc</a:t>
            </a:r>
            <a:r>
              <a:rPr lang="en-US" sz="2200" strike="noStrike" u="none">
                <a:solidFill>
                  <a:srgbClr val="000000"/>
                </a:solidFill>
                <a:latin typeface="Bungee"/>
                <a:ea typeface="Bungee"/>
                <a:cs typeface="Bungee"/>
                <a:sym typeface="Bungee"/>
              </a:rPr>
              <a:t> </a:t>
            </a:r>
            <a:r>
              <a:rPr lang="en-US" sz="2200" strike="noStrike" u="none">
                <a:solidFill>
                  <a:srgbClr val="000000"/>
                </a:solidFill>
                <a:latin typeface="Bungee"/>
                <a:ea typeface="Bungee"/>
                <a:cs typeface="Bungee"/>
                <a:sym typeface="Bungee"/>
              </a:rPr>
              <a:t>tí</a:t>
            </a:r>
            <a:r>
              <a:rPr lang="en-US" sz="2200" strike="noStrike" u="none">
                <a:solidFill>
                  <a:srgbClr val="000000"/>
                </a:solidFill>
                <a:latin typeface="Bungee"/>
                <a:ea typeface="Bungee"/>
                <a:cs typeface="Bungee"/>
                <a:sym typeface="Bungee"/>
              </a:rPr>
              <a:t>n</a:t>
            </a:r>
            <a:r>
              <a:rPr lang="en-US" sz="2200" strike="noStrike" u="none">
                <a:solidFill>
                  <a:srgbClr val="000000"/>
                </a:solidFill>
                <a:latin typeface="Bungee"/>
                <a:ea typeface="Bungee"/>
                <a:cs typeface="Bungee"/>
                <a:sym typeface="Bungee"/>
              </a:rPr>
              <a:t>h</a:t>
            </a:r>
            <a:r>
              <a:rPr lang="en-US" sz="2200" strike="noStrike" u="none">
                <a:solidFill>
                  <a:srgbClr val="000000"/>
                </a:solidFill>
                <a:latin typeface="Bungee"/>
                <a:ea typeface="Bungee"/>
                <a:cs typeface="Bungee"/>
                <a:sym typeface="Bungee"/>
              </a:rPr>
              <a:t> n</a:t>
            </a:r>
            <a:r>
              <a:rPr lang="en-US" sz="2200" strike="noStrike" u="none">
                <a:solidFill>
                  <a:srgbClr val="000000"/>
                </a:solidFill>
                <a:latin typeface="Bungee"/>
                <a:ea typeface="Bungee"/>
                <a:cs typeface="Bungee"/>
                <a:sym typeface="Bungee"/>
              </a:rPr>
              <a:t>hị</a:t>
            </a:r>
            <a:r>
              <a:rPr lang="en-US" sz="2200" strike="noStrike" u="none">
                <a:solidFill>
                  <a:srgbClr val="000000"/>
                </a:solidFill>
                <a:latin typeface="Bungee"/>
                <a:ea typeface="Bungee"/>
                <a:cs typeface="Bungee"/>
                <a:sym typeface="Bungee"/>
              </a:rPr>
              <a:t> </a:t>
            </a:r>
            <a:r>
              <a:rPr lang="en-US" sz="2200" strike="noStrike" u="none">
                <a:solidFill>
                  <a:srgbClr val="000000"/>
                </a:solidFill>
                <a:latin typeface="Bungee"/>
                <a:ea typeface="Bungee"/>
                <a:cs typeface="Bungee"/>
                <a:sym typeface="Bungee"/>
              </a:rPr>
              <a:t>phâ</a:t>
            </a:r>
            <a:r>
              <a:rPr lang="en-US" sz="2200" strike="noStrike" u="none">
                <a:solidFill>
                  <a:srgbClr val="000000"/>
                </a:solidFill>
                <a:latin typeface="Bungee"/>
                <a:ea typeface="Bungee"/>
                <a:cs typeface="Bungee"/>
                <a:sym typeface="Bungee"/>
              </a:rPr>
              <a:t>n </a:t>
            </a:r>
            <a:r>
              <a:rPr lang="en-US" sz="2200" strike="noStrike" u="none">
                <a:solidFill>
                  <a:srgbClr val="000000"/>
                </a:solidFill>
                <a:latin typeface="Bungee"/>
                <a:ea typeface="Bungee"/>
                <a:cs typeface="Bungee"/>
                <a:sym typeface="Bungee"/>
              </a:rPr>
              <a:t>đối xứ</a:t>
            </a:r>
            <a:r>
              <a:rPr lang="en-US" sz="2200" strike="noStrike" u="none">
                <a:solidFill>
                  <a:srgbClr val="000000"/>
                </a:solidFill>
                <a:latin typeface="Bungee"/>
                <a:ea typeface="Bungee"/>
                <a:cs typeface="Bungee"/>
                <a:sym typeface="Bungee"/>
              </a:rPr>
              <a:t>n</a:t>
            </a:r>
            <a:r>
              <a:rPr lang="en-US" sz="2200" strike="noStrike" u="none">
                <a:solidFill>
                  <a:srgbClr val="000000"/>
                </a:solidFill>
                <a:latin typeface="Bungee"/>
                <a:ea typeface="Bungee"/>
                <a:cs typeface="Bungee"/>
                <a:sym typeface="Bungee"/>
              </a:rPr>
              <a:t>g (Symmetric)</a:t>
            </a:r>
          </a:p>
          <a:p>
            <a:pPr algn="ctr" marL="0" indent="0" lvl="0">
              <a:lnSpc>
                <a:spcPts val="4759"/>
              </a:lnSpc>
              <a:spcBef>
                <a:spcPct val="0"/>
              </a:spcBef>
            </a:pPr>
          </a:p>
        </p:txBody>
      </p:sp>
      <p:sp>
        <p:nvSpPr>
          <p:cNvPr name="TextBox 10" id="10"/>
          <p:cNvSpPr txBox="true"/>
          <p:nvPr/>
        </p:nvSpPr>
        <p:spPr>
          <a:xfrm rot="0">
            <a:off x="10080296" y="1328187"/>
            <a:ext cx="7437390" cy="1395594"/>
          </a:xfrm>
          <a:prstGeom prst="rect">
            <a:avLst/>
          </a:prstGeom>
        </p:spPr>
        <p:txBody>
          <a:bodyPr anchor="t" rtlCol="false" tIns="0" lIns="0" bIns="0" rIns="0">
            <a:spAutoFit/>
          </a:bodyPr>
          <a:lstStyle/>
          <a:p>
            <a:pPr algn="ctr" marL="0" indent="0" lvl="0">
              <a:lnSpc>
                <a:spcPts val="3080"/>
              </a:lnSpc>
              <a:spcBef>
                <a:spcPct val="0"/>
              </a:spcBef>
            </a:pPr>
            <a:r>
              <a:rPr lang="en-US" sz="2200" strike="noStrike" u="none">
                <a:solidFill>
                  <a:srgbClr val="000000"/>
                </a:solidFill>
                <a:latin typeface="Bungee"/>
                <a:ea typeface="Bungee"/>
                <a:cs typeface="Bungee"/>
                <a:sym typeface="Bungee"/>
              </a:rPr>
              <a:t>Th</a:t>
            </a:r>
            <a:r>
              <a:rPr lang="en-US" sz="2200" strike="noStrike" u="none">
                <a:solidFill>
                  <a:srgbClr val="000000"/>
                </a:solidFill>
                <a:latin typeface="Bungee"/>
                <a:ea typeface="Bungee"/>
                <a:cs typeface="Bungee"/>
                <a:sym typeface="Bungee"/>
              </a:rPr>
              <a:t>uộc</a:t>
            </a:r>
            <a:r>
              <a:rPr lang="en-US" sz="2200" strike="noStrike" u="none">
                <a:solidFill>
                  <a:srgbClr val="000000"/>
                </a:solidFill>
                <a:latin typeface="Bungee"/>
                <a:ea typeface="Bungee"/>
                <a:cs typeface="Bungee"/>
                <a:sym typeface="Bungee"/>
              </a:rPr>
              <a:t> </a:t>
            </a:r>
            <a:r>
              <a:rPr lang="en-US" sz="2200" strike="noStrike" u="none">
                <a:solidFill>
                  <a:srgbClr val="000000"/>
                </a:solidFill>
                <a:latin typeface="Bungee"/>
                <a:ea typeface="Bungee"/>
                <a:cs typeface="Bungee"/>
                <a:sym typeface="Bungee"/>
              </a:rPr>
              <a:t>tí</a:t>
            </a:r>
            <a:r>
              <a:rPr lang="en-US" sz="2200" strike="noStrike" u="none">
                <a:solidFill>
                  <a:srgbClr val="000000"/>
                </a:solidFill>
                <a:latin typeface="Bungee"/>
                <a:ea typeface="Bungee"/>
                <a:cs typeface="Bungee"/>
                <a:sym typeface="Bungee"/>
              </a:rPr>
              <a:t>n</a:t>
            </a:r>
            <a:r>
              <a:rPr lang="en-US" sz="2200" strike="noStrike" u="none">
                <a:solidFill>
                  <a:srgbClr val="000000"/>
                </a:solidFill>
                <a:latin typeface="Bungee"/>
                <a:ea typeface="Bungee"/>
                <a:cs typeface="Bungee"/>
                <a:sym typeface="Bungee"/>
              </a:rPr>
              <a:t>h</a:t>
            </a:r>
            <a:r>
              <a:rPr lang="en-US" sz="2200" strike="noStrike" u="none">
                <a:solidFill>
                  <a:srgbClr val="000000"/>
                </a:solidFill>
                <a:latin typeface="Bungee"/>
                <a:ea typeface="Bungee"/>
                <a:cs typeface="Bungee"/>
                <a:sym typeface="Bungee"/>
              </a:rPr>
              <a:t> n</a:t>
            </a:r>
            <a:r>
              <a:rPr lang="en-US" sz="2200" strike="noStrike" u="none">
                <a:solidFill>
                  <a:srgbClr val="000000"/>
                </a:solidFill>
                <a:latin typeface="Bungee"/>
                <a:ea typeface="Bungee"/>
                <a:cs typeface="Bungee"/>
                <a:sym typeface="Bungee"/>
              </a:rPr>
              <a:t>hị</a:t>
            </a:r>
            <a:r>
              <a:rPr lang="en-US" sz="2200" strike="noStrike" u="none">
                <a:solidFill>
                  <a:srgbClr val="000000"/>
                </a:solidFill>
                <a:latin typeface="Bungee"/>
                <a:ea typeface="Bungee"/>
                <a:cs typeface="Bungee"/>
                <a:sym typeface="Bungee"/>
              </a:rPr>
              <a:t> </a:t>
            </a:r>
            <a:r>
              <a:rPr lang="en-US" sz="2200" strike="noStrike" u="none">
                <a:solidFill>
                  <a:srgbClr val="000000"/>
                </a:solidFill>
                <a:latin typeface="Bungee"/>
                <a:ea typeface="Bungee"/>
                <a:cs typeface="Bungee"/>
                <a:sym typeface="Bungee"/>
              </a:rPr>
              <a:t>phâ</a:t>
            </a:r>
            <a:r>
              <a:rPr lang="en-US" sz="2200" strike="noStrike" u="none">
                <a:solidFill>
                  <a:srgbClr val="000000"/>
                </a:solidFill>
                <a:latin typeface="Bungee"/>
                <a:ea typeface="Bungee"/>
                <a:cs typeface="Bungee"/>
                <a:sym typeface="Bungee"/>
              </a:rPr>
              <a:t>n BẤt </a:t>
            </a:r>
            <a:r>
              <a:rPr lang="en-US" sz="2200" strike="noStrike" u="none">
                <a:solidFill>
                  <a:srgbClr val="000000"/>
                </a:solidFill>
                <a:latin typeface="Bungee"/>
                <a:ea typeface="Bungee"/>
                <a:cs typeface="Bungee"/>
                <a:sym typeface="Bungee"/>
              </a:rPr>
              <a:t>đối xứ</a:t>
            </a:r>
            <a:r>
              <a:rPr lang="en-US" sz="2200" strike="noStrike" u="none">
                <a:solidFill>
                  <a:srgbClr val="000000"/>
                </a:solidFill>
                <a:latin typeface="Bungee"/>
                <a:ea typeface="Bungee"/>
                <a:cs typeface="Bungee"/>
                <a:sym typeface="Bungee"/>
              </a:rPr>
              <a:t>n</a:t>
            </a:r>
            <a:r>
              <a:rPr lang="en-US" sz="2200" strike="noStrike" u="none">
                <a:solidFill>
                  <a:srgbClr val="000000"/>
                </a:solidFill>
                <a:latin typeface="Bungee"/>
                <a:ea typeface="Bungee"/>
                <a:cs typeface="Bungee"/>
                <a:sym typeface="Bungee"/>
              </a:rPr>
              <a:t>g (Symmetric)</a:t>
            </a:r>
          </a:p>
          <a:p>
            <a:pPr algn="ctr" marL="0" indent="0" lvl="0">
              <a:lnSpc>
                <a:spcPts val="4759"/>
              </a:lnSpc>
              <a:spcBef>
                <a:spcPct val="0"/>
              </a:spcBef>
            </a:pPr>
          </a:p>
        </p:txBody>
      </p:sp>
      <p:grpSp>
        <p:nvGrpSpPr>
          <p:cNvPr name="Group 11" id="11"/>
          <p:cNvGrpSpPr>
            <a:grpSpLocks noChangeAspect="true"/>
          </p:cNvGrpSpPr>
          <p:nvPr/>
        </p:nvGrpSpPr>
        <p:grpSpPr>
          <a:xfrm rot="0">
            <a:off x="11975393" y="4927655"/>
            <a:ext cx="4193598" cy="5246370"/>
            <a:chOff x="0" y="0"/>
            <a:chExt cx="15227300" cy="19050000"/>
          </a:xfrm>
        </p:grpSpPr>
        <p:sp>
          <p:nvSpPr>
            <p:cNvPr name="Freeform 12" id="12"/>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5"/>
              <a:stretch>
                <a:fillRect l="-12144" t="0" r="-12144" b="0"/>
              </a:stretch>
            </a:blipFill>
          </p:spPr>
        </p:sp>
        <p:sp>
          <p:nvSpPr>
            <p:cNvPr name="Freeform 13" id="13"/>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4"/>
              <a:stretch>
                <a:fillRect l="0" t="-272" r="0" b="-272"/>
              </a:stretch>
            </a:blipFill>
          </p:spPr>
        </p:sp>
      </p:grpSp>
      <p:sp>
        <p:nvSpPr>
          <p:cNvPr name="TextBox 14" id="14"/>
          <p:cNvSpPr txBox="true"/>
          <p:nvPr/>
        </p:nvSpPr>
        <p:spPr>
          <a:xfrm rot="0">
            <a:off x="10863701" y="2266635"/>
            <a:ext cx="6395599" cy="3209207"/>
          </a:xfrm>
          <a:prstGeom prst="rect">
            <a:avLst/>
          </a:prstGeom>
        </p:spPr>
        <p:txBody>
          <a:bodyPr anchor="t" rtlCol="false" tIns="0" lIns="0" bIns="0" rIns="0">
            <a:spAutoFit/>
          </a:bodyPr>
          <a:lstStyle/>
          <a:p>
            <a:pPr algn="l" marL="493717" indent="-246859" lvl="1">
              <a:lnSpc>
                <a:spcPts val="3201"/>
              </a:lnSpc>
              <a:buFont typeface="Arial"/>
              <a:buChar char="•"/>
            </a:pPr>
            <a:r>
              <a:rPr lang="en-US" sz="2286" strike="noStrike" u="none">
                <a:solidFill>
                  <a:srgbClr val="000000"/>
                </a:solidFill>
                <a:latin typeface="Arimo"/>
                <a:ea typeface="Arimo"/>
                <a:cs typeface="Arimo"/>
                <a:sym typeface="Arimo"/>
              </a:rPr>
              <a:t>Một thuộc tính nhị phân được gọi là </a:t>
            </a:r>
            <a:r>
              <a:rPr lang="en-US" sz="2286" strike="noStrike" u="none">
                <a:solidFill>
                  <a:srgbClr val="000000"/>
                </a:solidFill>
                <a:latin typeface="Arimo"/>
                <a:ea typeface="Arimo"/>
                <a:cs typeface="Arimo"/>
                <a:sym typeface="Arimo"/>
              </a:rPr>
              <a:t>bất </a:t>
            </a:r>
            <a:r>
              <a:rPr lang="en-US" sz="2286" strike="noStrike" u="none">
                <a:solidFill>
                  <a:srgbClr val="000000"/>
                </a:solidFill>
                <a:latin typeface="Arimo"/>
                <a:ea typeface="Arimo"/>
                <a:cs typeface="Arimo"/>
                <a:sym typeface="Arimo"/>
              </a:rPr>
              <a:t>đối xứng nếu c</a:t>
            </a:r>
            <a:r>
              <a:rPr lang="en-US" sz="2286" strike="noStrike" u="none">
                <a:solidFill>
                  <a:srgbClr val="000000"/>
                </a:solidFill>
                <a:latin typeface="Arimo"/>
                <a:ea typeface="Arimo"/>
                <a:cs typeface="Arimo"/>
                <a:sym typeface="Arimo"/>
              </a:rPr>
              <a:t>ác</a:t>
            </a:r>
            <a:r>
              <a:rPr lang="en-US" sz="2286" strike="noStrike" u="none">
                <a:solidFill>
                  <a:srgbClr val="000000"/>
                </a:solidFill>
                <a:latin typeface="Arimo"/>
                <a:ea typeface="Arimo"/>
                <a:cs typeface="Arimo"/>
                <a:sym typeface="Arimo"/>
              </a:rPr>
              <a:t> trạng thái của nó </a:t>
            </a:r>
            <a:r>
              <a:rPr lang="en-US" sz="2286" strike="noStrike" u="none">
                <a:solidFill>
                  <a:srgbClr val="000000"/>
                </a:solidFill>
                <a:latin typeface="Arimo"/>
                <a:ea typeface="Arimo"/>
                <a:cs typeface="Arimo"/>
                <a:sym typeface="Arimo"/>
              </a:rPr>
              <a:t>không</a:t>
            </a:r>
            <a:r>
              <a:rPr lang="en-US" sz="2286" strike="noStrike" u="none">
                <a:solidFill>
                  <a:srgbClr val="000000"/>
                </a:solidFill>
                <a:latin typeface="Arimo"/>
                <a:ea typeface="Arimo"/>
                <a:cs typeface="Arimo"/>
                <a:sym typeface="Arimo"/>
              </a:rPr>
              <a:t> có t</a:t>
            </a:r>
            <a:r>
              <a:rPr lang="en-US" sz="2286" strike="noStrike" u="none">
                <a:solidFill>
                  <a:srgbClr val="000000"/>
                </a:solidFill>
                <a:latin typeface="Arimo"/>
                <a:ea typeface="Arimo"/>
                <a:cs typeface="Arimo"/>
                <a:sym typeface="Arimo"/>
              </a:rPr>
              <a:t>ầm</a:t>
            </a:r>
            <a:r>
              <a:rPr lang="en-US" sz="2286" strike="noStrike" u="none">
                <a:solidFill>
                  <a:srgbClr val="000000"/>
                </a:solidFill>
                <a:latin typeface="Arimo"/>
                <a:ea typeface="Arimo"/>
                <a:cs typeface="Arimo"/>
                <a:sym typeface="Arimo"/>
              </a:rPr>
              <a:t> </a:t>
            </a:r>
            <a:r>
              <a:rPr lang="en-US" sz="2286" strike="noStrike" u="none">
                <a:solidFill>
                  <a:srgbClr val="000000"/>
                </a:solidFill>
                <a:latin typeface="Arimo"/>
                <a:ea typeface="Arimo"/>
                <a:cs typeface="Arimo"/>
                <a:sym typeface="Arimo"/>
              </a:rPr>
              <a:t>q</a:t>
            </a:r>
            <a:r>
              <a:rPr lang="en-US" sz="2286" strike="noStrike" u="none">
                <a:solidFill>
                  <a:srgbClr val="000000"/>
                </a:solidFill>
                <a:latin typeface="Arimo"/>
                <a:ea typeface="Arimo"/>
                <a:cs typeface="Arimo"/>
                <a:sym typeface="Arimo"/>
              </a:rPr>
              <a:t>uan trọng </a:t>
            </a:r>
            <a:r>
              <a:rPr lang="en-US" sz="2286" strike="noStrike" u="none">
                <a:solidFill>
                  <a:srgbClr val="000000"/>
                </a:solidFill>
                <a:latin typeface="Arimo"/>
                <a:ea typeface="Arimo"/>
                <a:cs typeface="Arimo"/>
                <a:sym typeface="Arimo"/>
              </a:rPr>
              <a:t>như</a:t>
            </a:r>
            <a:r>
              <a:rPr lang="en-US" sz="2286" strike="noStrike" u="none">
                <a:solidFill>
                  <a:srgbClr val="000000"/>
                </a:solidFill>
                <a:latin typeface="Arimo"/>
                <a:ea typeface="Arimo"/>
                <a:cs typeface="Arimo"/>
                <a:sym typeface="Arimo"/>
              </a:rPr>
              <a:t> nha</a:t>
            </a:r>
            <a:r>
              <a:rPr lang="en-US" sz="2286" strike="noStrike" u="none">
                <a:solidFill>
                  <a:srgbClr val="000000"/>
                </a:solidFill>
                <a:latin typeface="Arimo"/>
                <a:ea typeface="Arimo"/>
                <a:cs typeface="Arimo"/>
                <a:sym typeface="Arimo"/>
              </a:rPr>
              <a:t>u</a:t>
            </a:r>
          </a:p>
          <a:p>
            <a:pPr algn="l" marL="493717" indent="-246859" lvl="1">
              <a:lnSpc>
                <a:spcPts val="3201"/>
              </a:lnSpc>
              <a:spcBef>
                <a:spcPct val="0"/>
              </a:spcBef>
              <a:buFont typeface="Arial"/>
              <a:buChar char="•"/>
            </a:pPr>
            <a:r>
              <a:rPr lang="en-US" b="true" sz="2286" strike="noStrike" u="none">
                <a:solidFill>
                  <a:srgbClr val="000000"/>
                </a:solidFill>
                <a:latin typeface="Arimo Bold"/>
                <a:ea typeface="Arimo Bold"/>
                <a:cs typeface="Arimo Bold"/>
                <a:sym typeface="Arimo Bold"/>
              </a:rPr>
              <a:t>Quy ước:</a:t>
            </a:r>
            <a:r>
              <a:rPr lang="en-US" sz="2286" strike="noStrike" u="none">
                <a:solidFill>
                  <a:srgbClr val="000000"/>
                </a:solidFill>
                <a:latin typeface="Arimo"/>
                <a:ea typeface="Arimo"/>
                <a:cs typeface="Arimo"/>
                <a:sym typeface="Arimo"/>
              </a:rPr>
              <a:t> Ta thường mã hóa kết quả quan trọng hơn (thường là kết quả hiếm gặp hơn) bằng </a:t>
            </a:r>
            <a:r>
              <a:rPr lang="en-US" b="true" sz="2286" strike="noStrike" u="none">
                <a:solidFill>
                  <a:srgbClr val="000000"/>
                </a:solidFill>
                <a:latin typeface="Arimo Bold"/>
                <a:ea typeface="Arimo Bold"/>
                <a:cs typeface="Arimo Bold"/>
                <a:sym typeface="Arimo Bold"/>
              </a:rPr>
              <a:t>1</a:t>
            </a:r>
            <a:r>
              <a:rPr lang="en-US" sz="2286" strike="noStrike" u="none">
                <a:solidFill>
                  <a:srgbClr val="000000"/>
                </a:solidFill>
                <a:latin typeface="Arimo"/>
                <a:ea typeface="Arimo"/>
                <a:cs typeface="Arimo"/>
                <a:sym typeface="Arimo"/>
              </a:rPr>
              <a:t> (ví dụ: HIV positive), và kết quả còn lại bằng </a:t>
            </a:r>
            <a:r>
              <a:rPr lang="en-US" b="true" sz="2286" strike="noStrike" u="none">
                <a:solidFill>
                  <a:srgbClr val="000000"/>
                </a:solidFill>
                <a:latin typeface="Arimo Bold"/>
                <a:ea typeface="Arimo Bold"/>
                <a:cs typeface="Arimo Bold"/>
                <a:sym typeface="Arimo Bold"/>
              </a:rPr>
              <a:t>0</a:t>
            </a:r>
            <a:r>
              <a:rPr lang="en-US" sz="2286" strike="noStrike" u="none">
                <a:solidFill>
                  <a:srgbClr val="000000"/>
                </a:solidFill>
                <a:latin typeface="Arimo"/>
                <a:ea typeface="Arimo"/>
                <a:cs typeface="Arimo"/>
                <a:sym typeface="Arimo"/>
              </a:rPr>
              <a:t> (ví dụ: HIV negative).</a:t>
            </a:r>
          </a:p>
          <a:p>
            <a:pPr algn="ctr" marL="0" indent="0" lvl="0">
              <a:lnSpc>
                <a:spcPts val="320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0"/>
            <a:ext cx="13447059" cy="10287000"/>
          </a:xfrm>
          <a:custGeom>
            <a:avLst/>
            <a:gdLst/>
            <a:ahLst/>
            <a:cxnLst/>
            <a:rect r="r" b="b" t="t" l="l"/>
            <a:pathLst>
              <a:path h="10287000" w="13447059">
                <a:moveTo>
                  <a:pt x="0" y="0"/>
                </a:moveTo>
                <a:lnTo>
                  <a:pt x="13447059" y="0"/>
                </a:lnTo>
                <a:lnTo>
                  <a:pt x="13447059" y="10287000"/>
                </a:lnTo>
                <a:lnTo>
                  <a:pt x="0" y="10287000"/>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11087100" y="0"/>
            <a:ext cx="7200900" cy="10287000"/>
          </a:xfrm>
          <a:custGeom>
            <a:avLst/>
            <a:gdLst/>
            <a:ahLst/>
            <a:cxnLst/>
            <a:rect r="r" b="b" t="t" l="l"/>
            <a:pathLst>
              <a:path h="10287000" w="7200900">
                <a:moveTo>
                  <a:pt x="0" y="0"/>
                </a:moveTo>
                <a:lnTo>
                  <a:pt x="7200900" y="0"/>
                </a:lnTo>
                <a:lnTo>
                  <a:pt x="72009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2527217"/>
            <a:ext cx="11301259" cy="5975541"/>
          </a:xfrm>
          <a:custGeom>
            <a:avLst/>
            <a:gdLst/>
            <a:ahLst/>
            <a:cxnLst/>
            <a:rect r="r" b="b" t="t" l="l"/>
            <a:pathLst>
              <a:path h="5975541" w="11301259">
                <a:moveTo>
                  <a:pt x="0" y="0"/>
                </a:moveTo>
                <a:lnTo>
                  <a:pt x="11301259" y="0"/>
                </a:lnTo>
                <a:lnTo>
                  <a:pt x="11301259" y="5975541"/>
                </a:lnTo>
                <a:lnTo>
                  <a:pt x="0" y="5975541"/>
                </a:lnTo>
                <a:lnTo>
                  <a:pt x="0" y="0"/>
                </a:lnTo>
                <a:close/>
              </a:path>
            </a:pathLst>
          </a:custGeom>
          <a:blipFill>
            <a:blip r:embed="rId3"/>
            <a:stretch>
              <a:fillRect l="0" t="0" r="0" b="0"/>
            </a:stretch>
          </a:blipFill>
        </p:spPr>
      </p:sp>
      <p:sp>
        <p:nvSpPr>
          <p:cNvPr name="TextBox 4" id="4"/>
          <p:cNvSpPr txBox="true"/>
          <p:nvPr/>
        </p:nvSpPr>
        <p:spPr>
          <a:xfrm rot="0">
            <a:off x="233233" y="702968"/>
            <a:ext cx="10338819" cy="1824249"/>
          </a:xfrm>
          <a:prstGeom prst="rect">
            <a:avLst/>
          </a:prstGeom>
        </p:spPr>
        <p:txBody>
          <a:bodyPr anchor="t" rtlCol="false" tIns="0" lIns="0" bIns="0" rIns="0">
            <a:spAutoFit/>
          </a:bodyPr>
          <a:lstStyle/>
          <a:p>
            <a:pPr algn="ctr">
              <a:lnSpc>
                <a:spcPts val="5879"/>
              </a:lnSpc>
            </a:pPr>
            <a:r>
              <a:rPr lang="en-US" sz="4199">
                <a:solidFill>
                  <a:srgbClr val="000000"/>
                </a:solidFill>
                <a:latin typeface="Bungee"/>
                <a:ea typeface="Bungee"/>
                <a:cs typeface="Bungee"/>
                <a:sym typeface="Bungee"/>
              </a:rPr>
              <a:t>2.1.3 </a:t>
            </a:r>
            <a:r>
              <a:rPr lang="en-US" sz="4199">
                <a:solidFill>
                  <a:srgbClr val="000000"/>
                </a:solidFill>
                <a:latin typeface="Bungee"/>
                <a:ea typeface="Bungee"/>
                <a:cs typeface="Bungee"/>
                <a:sym typeface="Bungee"/>
              </a:rPr>
              <a:t>Thuộc tính thứ bậc (Ordinal attributes)</a:t>
            </a:r>
          </a:p>
          <a:p>
            <a:pPr algn="ctr">
              <a:lnSpc>
                <a:spcPts val="196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8F6"/>
        </a:solidFill>
      </p:bgPr>
    </p:bg>
    <p:spTree>
      <p:nvGrpSpPr>
        <p:cNvPr id="1" name=""/>
        <p:cNvGrpSpPr/>
        <p:nvPr/>
      </p:nvGrpSpPr>
      <p:grpSpPr>
        <a:xfrm>
          <a:off x="0" y="0"/>
          <a:ext cx="0" cy="0"/>
          <a:chOff x="0" y="0"/>
          <a:chExt cx="0" cy="0"/>
        </a:xfrm>
      </p:grpSpPr>
      <p:sp>
        <p:nvSpPr>
          <p:cNvPr name="Freeform 2" id="2"/>
          <p:cNvSpPr/>
          <p:nvPr/>
        </p:nvSpPr>
        <p:spPr>
          <a:xfrm flipH="false" flipV="false" rot="0">
            <a:off x="98931" y="917227"/>
            <a:ext cx="18189069" cy="8452545"/>
          </a:xfrm>
          <a:custGeom>
            <a:avLst/>
            <a:gdLst/>
            <a:ahLst/>
            <a:cxnLst/>
            <a:rect r="r" b="b" t="t" l="l"/>
            <a:pathLst>
              <a:path h="8452545" w="18189069">
                <a:moveTo>
                  <a:pt x="0" y="0"/>
                </a:moveTo>
                <a:lnTo>
                  <a:pt x="18189069" y="0"/>
                </a:lnTo>
                <a:lnTo>
                  <a:pt x="18189069" y="8452546"/>
                </a:lnTo>
                <a:lnTo>
                  <a:pt x="0" y="8452546"/>
                </a:lnTo>
                <a:lnTo>
                  <a:pt x="0" y="0"/>
                </a:lnTo>
                <a:close/>
              </a:path>
            </a:pathLst>
          </a:custGeom>
          <a:blipFill>
            <a:blip r:embed="rId2"/>
            <a:stretch>
              <a:fillRect l="-787" t="0" r="-78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811C320DB09146B949355C1F67BBAE" ma:contentTypeVersion="7" ma:contentTypeDescription="Create a new document." ma:contentTypeScope="" ma:versionID="ca0fd81b8976538284ed79026d9778b7">
  <xsd:schema xmlns:xsd="http://www.w3.org/2001/XMLSchema" xmlns:xs="http://www.w3.org/2001/XMLSchema" xmlns:p="http://schemas.microsoft.com/office/2006/metadata/properties" xmlns:ns2="fd63efce-8fbd-4040-94f1-ea540616c8b8" targetNamespace="http://schemas.microsoft.com/office/2006/metadata/properties" ma:root="true" ma:fieldsID="7cc8394953fe0f739fd047e49ff5680a" ns2:_="">
    <xsd:import namespace="fd63efce-8fbd-4040-94f1-ea540616c8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3efce-8fbd-4040-94f1-ea540616c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DA3D98-A5AC-4153-92EE-7D8790A30566}"/>
</file>

<file path=customXml/itemProps2.xml><?xml version="1.0" encoding="utf-8"?>
<ds:datastoreItem xmlns:ds="http://schemas.openxmlformats.org/officeDocument/2006/customXml" ds:itemID="{3BBC9E98-4575-4B49-9AAE-FB1E90146CAB}"/>
</file>

<file path=customXml/itemProps3.xml><?xml version="1.0" encoding="utf-8"?>
<ds:datastoreItem xmlns:ds="http://schemas.openxmlformats.org/officeDocument/2006/customXml" ds:itemID="{5B8EC325-DD0A-49FA-A209-F93AADD227E0}"/>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type</dc:title>
  <cp:revision>1</cp:revision>
  <dcterms:created xsi:type="dcterms:W3CDTF">2006-08-16T00:00:00Z</dcterms:created>
  <dcterms:modified xsi:type="dcterms:W3CDTF">2011-08-01T06:04:30Z</dcterms:modified>
  <dc:identifier>DAGyeDuggpM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0x01010060811C320DB09146B949355C1F67BBAE</vt:lpwstr>
  </property>
</Properties>
</file>